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2"/>
  </p:notesMasterIdLst>
  <p:sldIdLst>
    <p:sldId id="256" r:id="rId2"/>
    <p:sldId id="257" r:id="rId3"/>
    <p:sldId id="271" r:id="rId4"/>
    <p:sldId id="258" r:id="rId5"/>
    <p:sldId id="306" r:id="rId6"/>
    <p:sldId id="259" r:id="rId7"/>
    <p:sldId id="273" r:id="rId8"/>
    <p:sldId id="260" r:id="rId9"/>
    <p:sldId id="270" r:id="rId10"/>
    <p:sldId id="261" r:id="rId11"/>
    <p:sldId id="262" r:id="rId12"/>
    <p:sldId id="263" r:id="rId13"/>
    <p:sldId id="274" r:id="rId14"/>
    <p:sldId id="317" r:id="rId15"/>
    <p:sldId id="265" r:id="rId16"/>
    <p:sldId id="318" r:id="rId17"/>
    <p:sldId id="266" r:id="rId18"/>
    <p:sldId id="319" r:id="rId19"/>
    <p:sldId id="264" r:id="rId20"/>
    <p:sldId id="320" r:id="rId21"/>
    <p:sldId id="308" r:id="rId22"/>
    <p:sldId id="267" r:id="rId23"/>
    <p:sldId id="321" r:id="rId24"/>
    <p:sldId id="268" r:id="rId25"/>
    <p:sldId id="309" r:id="rId26"/>
    <p:sldId id="269" r:id="rId27"/>
    <p:sldId id="275" r:id="rId28"/>
    <p:sldId id="277" r:id="rId29"/>
    <p:sldId id="276" r:id="rId30"/>
    <p:sldId id="323" r:id="rId31"/>
    <p:sldId id="278" r:id="rId32"/>
    <p:sldId id="279" r:id="rId33"/>
    <p:sldId id="280" r:id="rId34"/>
    <p:sldId id="302" r:id="rId35"/>
    <p:sldId id="282" r:id="rId36"/>
    <p:sldId id="283" r:id="rId37"/>
    <p:sldId id="325" r:id="rId38"/>
    <p:sldId id="284" r:id="rId39"/>
    <p:sldId id="285" r:id="rId40"/>
    <p:sldId id="286" r:id="rId41"/>
    <p:sldId id="287" r:id="rId42"/>
    <p:sldId id="288" r:id="rId43"/>
    <p:sldId id="289" r:id="rId44"/>
    <p:sldId id="290" r:id="rId45"/>
    <p:sldId id="316" r:id="rId46"/>
    <p:sldId id="303" r:id="rId47"/>
    <p:sldId id="291" r:id="rId48"/>
    <p:sldId id="292" r:id="rId49"/>
    <p:sldId id="295" r:id="rId50"/>
    <p:sldId id="315" r:id="rId51"/>
    <p:sldId id="311" r:id="rId52"/>
    <p:sldId id="293" r:id="rId53"/>
    <p:sldId id="294" r:id="rId54"/>
    <p:sldId id="297" r:id="rId55"/>
    <p:sldId id="298" r:id="rId56"/>
    <p:sldId id="313" r:id="rId57"/>
    <p:sldId id="312" r:id="rId58"/>
    <p:sldId id="314" r:id="rId59"/>
    <p:sldId id="299" r:id="rId60"/>
    <p:sldId id="32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avwlI7LHAbg2+KijhMAXA==" hashData="kJnEc4qI5ujRdMvYma4DfwrG+byteeEP9sTt7XnKpr/sqtGeuao3ntEAzgFf2lC87a82mmryfxV0aIfEfqD36g=="/>
  <p:extLst>
    <p:ext uri="{EFAFB233-063F-42B5-8137-9DF3F51BA10A}">
      <p15:sldGuideLst xmlns:p15="http://schemas.microsoft.com/office/powerpoint/2012/main">
        <p15:guide id="1" orient="horz" pos="2183"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752" autoAdjust="0"/>
  </p:normalViewPr>
  <p:slideViewPr>
    <p:cSldViewPr snapToGrid="0" showGuides="1">
      <p:cViewPr varScale="1">
        <p:scale>
          <a:sx n="34" d="100"/>
          <a:sy n="34" d="100"/>
        </p:scale>
        <p:origin x="930" y="42"/>
      </p:cViewPr>
      <p:guideLst>
        <p:guide orient="horz" pos="2183"/>
        <p:guide pos="386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zaz Khan" userId="33fcbba63301ba1b" providerId="LiveId" clId="{B3ADBA04-FEF4-4FC2-A458-A33238B3C5E6}"/>
    <pc:docChg chg="modSld">
      <pc:chgData name="Aizaz Khan" userId="33fcbba63301ba1b" providerId="LiveId" clId="{B3ADBA04-FEF4-4FC2-A458-A33238B3C5E6}" dt="2023-04-10T15:43:59.285" v="14" actId="20577"/>
      <pc:docMkLst>
        <pc:docMk/>
      </pc:docMkLst>
      <pc:sldChg chg="modNotesTx">
        <pc:chgData name="Aizaz Khan" userId="33fcbba63301ba1b" providerId="LiveId" clId="{B3ADBA04-FEF4-4FC2-A458-A33238B3C5E6}" dt="2023-04-10T15:42:00.841" v="0" actId="20577"/>
        <pc:sldMkLst>
          <pc:docMk/>
          <pc:sldMk cId="2770055020" sldId="257"/>
        </pc:sldMkLst>
      </pc:sldChg>
      <pc:sldChg chg="modNotesTx">
        <pc:chgData name="Aizaz Khan" userId="33fcbba63301ba1b" providerId="LiveId" clId="{B3ADBA04-FEF4-4FC2-A458-A33238B3C5E6}" dt="2023-04-10T15:42:07.125" v="1" actId="20577"/>
        <pc:sldMkLst>
          <pc:docMk/>
          <pc:sldMk cId="2220340762" sldId="258"/>
        </pc:sldMkLst>
      </pc:sldChg>
      <pc:sldChg chg="modNotesTx">
        <pc:chgData name="Aizaz Khan" userId="33fcbba63301ba1b" providerId="LiveId" clId="{B3ADBA04-FEF4-4FC2-A458-A33238B3C5E6}" dt="2023-04-10T15:42:13.358" v="2" actId="20577"/>
        <pc:sldMkLst>
          <pc:docMk/>
          <pc:sldMk cId="4094183399" sldId="259"/>
        </pc:sldMkLst>
      </pc:sldChg>
      <pc:sldChg chg="modNotesTx">
        <pc:chgData name="Aizaz Khan" userId="33fcbba63301ba1b" providerId="LiveId" clId="{B3ADBA04-FEF4-4FC2-A458-A33238B3C5E6}" dt="2023-04-10T15:42:45.210" v="4" actId="20577"/>
        <pc:sldMkLst>
          <pc:docMk/>
          <pc:sldMk cId="1912369796" sldId="264"/>
        </pc:sldMkLst>
      </pc:sldChg>
      <pc:sldChg chg="modNotesTx">
        <pc:chgData name="Aizaz Khan" userId="33fcbba63301ba1b" providerId="LiveId" clId="{B3ADBA04-FEF4-4FC2-A458-A33238B3C5E6}" dt="2023-04-10T15:42:38.566" v="3" actId="20577"/>
        <pc:sldMkLst>
          <pc:docMk/>
          <pc:sldMk cId="2390167647" sldId="266"/>
        </pc:sldMkLst>
      </pc:sldChg>
      <pc:sldChg chg="modNotesTx">
        <pc:chgData name="Aizaz Khan" userId="33fcbba63301ba1b" providerId="LiveId" clId="{B3ADBA04-FEF4-4FC2-A458-A33238B3C5E6}" dt="2023-04-10T15:42:58.490" v="6" actId="20577"/>
        <pc:sldMkLst>
          <pc:docMk/>
          <pc:sldMk cId="321466580" sldId="268"/>
        </pc:sldMkLst>
      </pc:sldChg>
      <pc:sldChg chg="modNotesTx">
        <pc:chgData name="Aizaz Khan" userId="33fcbba63301ba1b" providerId="LiveId" clId="{B3ADBA04-FEF4-4FC2-A458-A33238B3C5E6}" dt="2023-04-10T15:43:09.439" v="8" actId="20577"/>
        <pc:sldMkLst>
          <pc:docMk/>
          <pc:sldMk cId="1738769941" sldId="275"/>
        </pc:sldMkLst>
      </pc:sldChg>
      <pc:sldChg chg="modNotesTx">
        <pc:chgData name="Aizaz Khan" userId="33fcbba63301ba1b" providerId="LiveId" clId="{B3ADBA04-FEF4-4FC2-A458-A33238B3C5E6}" dt="2023-04-10T15:43:15.585" v="9" actId="20577"/>
        <pc:sldMkLst>
          <pc:docMk/>
          <pc:sldMk cId="4048404127" sldId="276"/>
        </pc:sldMkLst>
      </pc:sldChg>
      <pc:sldChg chg="modNotesTx">
        <pc:chgData name="Aizaz Khan" userId="33fcbba63301ba1b" providerId="LiveId" clId="{B3ADBA04-FEF4-4FC2-A458-A33238B3C5E6}" dt="2023-04-10T15:43:22.979" v="10" actId="20577"/>
        <pc:sldMkLst>
          <pc:docMk/>
          <pc:sldMk cId="3815103944" sldId="279"/>
        </pc:sldMkLst>
      </pc:sldChg>
      <pc:sldChg chg="modNotesTx">
        <pc:chgData name="Aizaz Khan" userId="33fcbba63301ba1b" providerId="LiveId" clId="{B3ADBA04-FEF4-4FC2-A458-A33238B3C5E6}" dt="2023-04-10T15:43:29.573" v="11" actId="20577"/>
        <pc:sldMkLst>
          <pc:docMk/>
          <pc:sldMk cId="3539097456" sldId="283"/>
        </pc:sldMkLst>
      </pc:sldChg>
      <pc:sldChg chg="modNotesTx">
        <pc:chgData name="Aizaz Khan" userId="33fcbba63301ba1b" providerId="LiveId" clId="{B3ADBA04-FEF4-4FC2-A458-A33238B3C5E6}" dt="2023-04-10T15:43:59.285" v="14" actId="20577"/>
        <pc:sldMkLst>
          <pc:docMk/>
          <pc:sldMk cId="2936564272" sldId="299"/>
        </pc:sldMkLst>
      </pc:sldChg>
      <pc:sldChg chg="modNotesTx">
        <pc:chgData name="Aizaz Khan" userId="33fcbba63301ba1b" providerId="LiveId" clId="{B3ADBA04-FEF4-4FC2-A458-A33238B3C5E6}" dt="2023-04-10T15:43:41.048" v="12" actId="20577"/>
        <pc:sldMkLst>
          <pc:docMk/>
          <pc:sldMk cId="3493469152" sldId="311"/>
        </pc:sldMkLst>
      </pc:sldChg>
      <pc:sldChg chg="modNotesTx">
        <pc:chgData name="Aizaz Khan" userId="33fcbba63301ba1b" providerId="LiveId" clId="{B3ADBA04-FEF4-4FC2-A458-A33238B3C5E6}" dt="2023-04-10T15:43:48.218" v="13" actId="20577"/>
        <pc:sldMkLst>
          <pc:docMk/>
          <pc:sldMk cId="3343947838" sldId="313"/>
        </pc:sldMkLst>
      </pc:sldChg>
      <pc:sldChg chg="modNotesTx">
        <pc:chgData name="Aizaz Khan" userId="33fcbba63301ba1b" providerId="LiveId" clId="{B3ADBA04-FEF4-4FC2-A458-A33238B3C5E6}" dt="2023-04-10T15:42:50.968" v="5" actId="20577"/>
        <pc:sldMkLst>
          <pc:docMk/>
          <pc:sldMk cId="726662760"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743A9-532D-4E2B-B7A4-2E00726E66FF}"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D318F-6A47-4D9A-9446-9D9A36344E11}" type="slidenum">
              <a:rPr lang="en-US" smtClean="0"/>
              <a:t>‹#›</a:t>
            </a:fld>
            <a:endParaRPr lang="en-US"/>
          </a:p>
        </p:txBody>
      </p:sp>
    </p:spTree>
    <p:extLst>
      <p:ext uri="{BB962C8B-B14F-4D97-AF65-F5344CB8AC3E}">
        <p14:creationId xmlns:p14="http://schemas.microsoft.com/office/powerpoint/2010/main" val="466860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1</a:t>
            </a:fld>
            <a:endParaRPr lang="en-US"/>
          </a:p>
        </p:txBody>
      </p:sp>
    </p:spTree>
    <p:extLst>
      <p:ext uri="{BB962C8B-B14F-4D97-AF65-F5344CB8AC3E}">
        <p14:creationId xmlns:p14="http://schemas.microsoft.com/office/powerpoint/2010/main" val="1822894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29</a:t>
            </a:fld>
            <a:endParaRPr lang="en-US"/>
          </a:p>
        </p:txBody>
      </p:sp>
    </p:spTree>
    <p:extLst>
      <p:ext uri="{BB962C8B-B14F-4D97-AF65-F5344CB8AC3E}">
        <p14:creationId xmlns:p14="http://schemas.microsoft.com/office/powerpoint/2010/main" val="101347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32</a:t>
            </a:fld>
            <a:endParaRPr lang="en-US"/>
          </a:p>
        </p:txBody>
      </p:sp>
    </p:spTree>
    <p:extLst>
      <p:ext uri="{BB962C8B-B14F-4D97-AF65-F5344CB8AC3E}">
        <p14:creationId xmlns:p14="http://schemas.microsoft.com/office/powerpoint/2010/main" val="216099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36</a:t>
            </a:fld>
            <a:endParaRPr lang="en-US"/>
          </a:p>
        </p:txBody>
      </p:sp>
    </p:spTree>
    <p:extLst>
      <p:ext uri="{BB962C8B-B14F-4D97-AF65-F5344CB8AC3E}">
        <p14:creationId xmlns:p14="http://schemas.microsoft.com/office/powerpoint/2010/main" val="300306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51</a:t>
            </a:fld>
            <a:endParaRPr lang="en-US"/>
          </a:p>
        </p:txBody>
      </p:sp>
    </p:spTree>
    <p:extLst>
      <p:ext uri="{BB962C8B-B14F-4D97-AF65-F5344CB8AC3E}">
        <p14:creationId xmlns:p14="http://schemas.microsoft.com/office/powerpoint/2010/main" val="954087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54</a:t>
            </a:fld>
            <a:endParaRPr lang="en-US"/>
          </a:p>
        </p:txBody>
      </p:sp>
    </p:spTree>
    <p:extLst>
      <p:ext uri="{BB962C8B-B14F-4D97-AF65-F5344CB8AC3E}">
        <p14:creationId xmlns:p14="http://schemas.microsoft.com/office/powerpoint/2010/main" val="166365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56</a:t>
            </a:fld>
            <a:endParaRPr lang="en-US"/>
          </a:p>
        </p:txBody>
      </p:sp>
    </p:spTree>
    <p:extLst>
      <p:ext uri="{BB962C8B-B14F-4D97-AF65-F5344CB8AC3E}">
        <p14:creationId xmlns:p14="http://schemas.microsoft.com/office/powerpoint/2010/main" val="34731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59</a:t>
            </a:fld>
            <a:endParaRPr lang="en-US"/>
          </a:p>
        </p:txBody>
      </p:sp>
    </p:spTree>
    <p:extLst>
      <p:ext uri="{BB962C8B-B14F-4D97-AF65-F5344CB8AC3E}">
        <p14:creationId xmlns:p14="http://schemas.microsoft.com/office/powerpoint/2010/main" val="263482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2</a:t>
            </a:fld>
            <a:endParaRPr lang="en-US"/>
          </a:p>
        </p:txBody>
      </p:sp>
    </p:spTree>
    <p:extLst>
      <p:ext uri="{BB962C8B-B14F-4D97-AF65-F5344CB8AC3E}">
        <p14:creationId xmlns:p14="http://schemas.microsoft.com/office/powerpoint/2010/main" val="379422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4</a:t>
            </a:fld>
            <a:endParaRPr lang="en-US"/>
          </a:p>
        </p:txBody>
      </p:sp>
    </p:spTree>
    <p:extLst>
      <p:ext uri="{BB962C8B-B14F-4D97-AF65-F5344CB8AC3E}">
        <p14:creationId xmlns:p14="http://schemas.microsoft.com/office/powerpoint/2010/main" val="3304221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6</a:t>
            </a:fld>
            <a:endParaRPr lang="en-US"/>
          </a:p>
        </p:txBody>
      </p:sp>
    </p:spTree>
    <p:extLst>
      <p:ext uri="{BB962C8B-B14F-4D97-AF65-F5344CB8AC3E}">
        <p14:creationId xmlns:p14="http://schemas.microsoft.com/office/powerpoint/2010/main" val="424628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17</a:t>
            </a:fld>
            <a:endParaRPr lang="en-US"/>
          </a:p>
        </p:txBody>
      </p:sp>
    </p:spTree>
    <p:extLst>
      <p:ext uri="{BB962C8B-B14F-4D97-AF65-F5344CB8AC3E}">
        <p14:creationId xmlns:p14="http://schemas.microsoft.com/office/powerpoint/2010/main" val="50097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19</a:t>
            </a:fld>
            <a:endParaRPr lang="en-US"/>
          </a:p>
        </p:txBody>
      </p:sp>
    </p:spTree>
    <p:extLst>
      <p:ext uri="{BB962C8B-B14F-4D97-AF65-F5344CB8AC3E}">
        <p14:creationId xmlns:p14="http://schemas.microsoft.com/office/powerpoint/2010/main" val="318367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20</a:t>
            </a:fld>
            <a:endParaRPr lang="en-US"/>
          </a:p>
        </p:txBody>
      </p:sp>
    </p:spTree>
    <p:extLst>
      <p:ext uri="{BB962C8B-B14F-4D97-AF65-F5344CB8AC3E}">
        <p14:creationId xmlns:p14="http://schemas.microsoft.com/office/powerpoint/2010/main" val="146386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2D318F-6A47-4D9A-9446-9D9A36344E11}" type="slidenum">
              <a:rPr lang="en-US" smtClean="0"/>
              <a:t>24</a:t>
            </a:fld>
            <a:endParaRPr lang="en-US"/>
          </a:p>
        </p:txBody>
      </p:sp>
    </p:spTree>
    <p:extLst>
      <p:ext uri="{BB962C8B-B14F-4D97-AF65-F5344CB8AC3E}">
        <p14:creationId xmlns:p14="http://schemas.microsoft.com/office/powerpoint/2010/main" val="52823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D318F-6A47-4D9A-9446-9D9A36344E11}" type="slidenum">
              <a:rPr lang="en-US" smtClean="0"/>
              <a:t>27</a:t>
            </a:fld>
            <a:endParaRPr lang="en-US"/>
          </a:p>
        </p:txBody>
      </p:sp>
    </p:spTree>
    <p:extLst>
      <p:ext uri="{BB962C8B-B14F-4D97-AF65-F5344CB8AC3E}">
        <p14:creationId xmlns:p14="http://schemas.microsoft.com/office/powerpoint/2010/main" val="58169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2741520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3484506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67655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3412580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54230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2865818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112754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208451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3691799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8F64A-6AF8-43E5-BABF-D996289F34E0}"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417743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88F64A-6AF8-43E5-BABF-D996289F34E0}"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1281193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88F64A-6AF8-43E5-BABF-D996289F34E0}" type="datetimeFigureOut">
              <a:rPr lang="en-US" smtClean="0"/>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1838659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8F64A-6AF8-43E5-BABF-D996289F34E0}"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2083499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88F64A-6AF8-43E5-BABF-D996289F34E0}" type="datetimeFigureOut">
              <a:rPr lang="en-US" smtClean="0"/>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414838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8F64A-6AF8-43E5-BABF-D996289F34E0}"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375942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88F64A-6AF8-43E5-BABF-D996289F34E0}"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1320B8-A718-4AA0-88CF-1FCB4F5D4AAA}" type="slidenum">
              <a:rPr lang="en-US" smtClean="0"/>
              <a:t>‹#›</a:t>
            </a:fld>
            <a:endParaRPr lang="en-US"/>
          </a:p>
        </p:txBody>
      </p:sp>
    </p:spTree>
    <p:extLst>
      <p:ext uri="{BB962C8B-B14F-4D97-AF65-F5344CB8AC3E}">
        <p14:creationId xmlns:p14="http://schemas.microsoft.com/office/powerpoint/2010/main" val="3283457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88F64A-6AF8-43E5-BABF-D996289F34E0}" type="datetimeFigureOut">
              <a:rPr lang="en-US" smtClean="0"/>
              <a:t>4/10/2023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41320B8-A718-4AA0-88CF-1FCB4F5D4AAA}" type="slidenum">
              <a:rPr lang="en-US" smtClean="0"/>
              <a:t>‹#›</a:t>
            </a:fld>
            <a:endParaRPr lang="en-US"/>
          </a:p>
        </p:txBody>
      </p:sp>
    </p:spTree>
    <p:extLst>
      <p:ext uri="{BB962C8B-B14F-4D97-AF65-F5344CB8AC3E}">
        <p14:creationId xmlns:p14="http://schemas.microsoft.com/office/powerpoint/2010/main" val="37826762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316" y="4257208"/>
            <a:ext cx="8417685" cy="1109271"/>
          </a:xfrm>
        </p:spPr>
        <p:txBody>
          <a:bodyPr>
            <a:noAutofit/>
          </a:bodyPr>
          <a:lstStyle/>
          <a:p>
            <a:pPr algn="ctr"/>
            <a:r>
              <a:rPr lang="en-US" sz="4400" b="1" dirty="0"/>
              <a:t>The Heart</a:t>
            </a:r>
          </a:p>
        </p:txBody>
      </p:sp>
      <p:pic>
        <p:nvPicPr>
          <p:cNvPr id="5" name="Picture Placeholder 4"/>
          <p:cNvPicPr>
            <a:picLocks noGrp="1" noChangeAspect="1"/>
          </p:cNvPicPr>
          <p:nvPr>
            <p:ph type="pic" idx="1"/>
          </p:nvPr>
        </p:nvPicPr>
        <p:blipFill>
          <a:blip r:embed="rId3"/>
          <a:srcRect t="16433" b="16433"/>
          <a:stretch>
            <a:fillRect/>
          </a:stretch>
        </p:blipFill>
        <p:spPr>
          <a:xfrm>
            <a:off x="0" y="0"/>
            <a:ext cx="12057088" cy="4257208"/>
          </a:xfrm>
          <a:prstGeom prst="rect">
            <a:avLst/>
          </a:prstGeom>
        </p:spPr>
      </p:pic>
      <p:sp>
        <p:nvSpPr>
          <p:cNvPr id="3" name="Subtitle 2"/>
          <p:cNvSpPr>
            <a:spLocks noGrp="1"/>
          </p:cNvSpPr>
          <p:nvPr>
            <p:ph type="body" sz="half" idx="2"/>
          </p:nvPr>
        </p:nvSpPr>
        <p:spPr>
          <a:xfrm>
            <a:off x="856316" y="5366480"/>
            <a:ext cx="8417685" cy="1079288"/>
          </a:xfrm>
        </p:spPr>
        <p:txBody>
          <a:bodyPr>
            <a:normAutofit fontScale="92500" lnSpcReduction="10000"/>
          </a:bodyPr>
          <a:lstStyle/>
          <a:p>
            <a:pPr algn="ctr"/>
            <a:r>
              <a:rPr lang="en-US" sz="1800" b="1" u="sng" dirty="0">
                <a:solidFill>
                  <a:srgbClr val="C00000"/>
                </a:solidFill>
              </a:rPr>
              <a:t>AIZAZ</a:t>
            </a:r>
          </a:p>
          <a:p>
            <a:pPr algn="ctr"/>
            <a:r>
              <a:rPr lang="en-US" sz="1800" b="1" u="sng" dirty="0">
                <a:solidFill>
                  <a:srgbClr val="C00000"/>
                </a:solidFill>
              </a:rPr>
              <a:t>Demonstrator Surgical </a:t>
            </a:r>
          </a:p>
          <a:p>
            <a:pPr algn="ctr"/>
            <a:r>
              <a:rPr lang="en-US" sz="1800" b="1" u="sng" dirty="0">
                <a:solidFill>
                  <a:srgbClr val="C00000"/>
                </a:solidFill>
              </a:rPr>
              <a:t>KMU-IPMS Peshawar</a:t>
            </a:r>
          </a:p>
        </p:txBody>
      </p:sp>
    </p:spTree>
    <p:extLst>
      <p:ext uri="{BB962C8B-B14F-4D97-AF65-F5344CB8AC3E}">
        <p14:creationId xmlns:p14="http://schemas.microsoft.com/office/powerpoint/2010/main" val="67800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625751" cy="793630"/>
          </a:xfrm>
        </p:spPr>
        <p:txBody>
          <a:bodyPr/>
          <a:lstStyle/>
          <a:p>
            <a:r>
              <a:rPr lang="en-US" b="1" dirty="0">
                <a:solidFill>
                  <a:srgbClr val="00B0F0"/>
                </a:solidFill>
              </a:rPr>
              <a:t>PERICARDIUM</a:t>
            </a:r>
            <a:endParaRPr lang="en-US" dirty="0">
              <a:solidFill>
                <a:srgbClr val="00B0F0"/>
              </a:solidFill>
            </a:endParaRPr>
          </a:p>
        </p:txBody>
      </p:sp>
      <p:sp>
        <p:nvSpPr>
          <p:cNvPr id="3" name="Content Placeholder 2"/>
          <p:cNvSpPr>
            <a:spLocks noGrp="1"/>
          </p:cNvSpPr>
          <p:nvPr>
            <p:ph idx="1"/>
          </p:nvPr>
        </p:nvSpPr>
        <p:spPr>
          <a:xfrm>
            <a:off x="120770" y="1190445"/>
            <a:ext cx="11164850" cy="5270316"/>
          </a:xfrm>
        </p:spPr>
        <p:txBody>
          <a:bodyPr/>
          <a:lstStyle/>
          <a:p>
            <a:pPr marL="0" indent="0">
              <a:buNone/>
            </a:pPr>
            <a:r>
              <a:rPr lang="en-US" sz="3200" b="1" dirty="0">
                <a:solidFill>
                  <a:srgbClr val="7030A0"/>
                </a:solidFill>
                <a:latin typeface="Calibri" panose="020F0502020204030204" pitchFamily="34" charset="0"/>
                <a:cs typeface="Calibri" panose="020F0502020204030204" pitchFamily="34" charset="0"/>
              </a:rPr>
              <a:t>Nerve Supply of the Pericardium</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fibrous pericardium and the parietal layer of the serous pericardium are supplied by the </a:t>
            </a:r>
            <a:r>
              <a:rPr lang="en-US" sz="2400" b="1" i="1" dirty="0">
                <a:solidFill>
                  <a:srgbClr val="00B050"/>
                </a:solidFill>
                <a:latin typeface="Calibri" panose="020F0502020204030204" pitchFamily="34" charset="0"/>
                <a:cs typeface="Calibri" panose="020F0502020204030204" pitchFamily="34" charset="0"/>
              </a:rPr>
              <a:t>phrenic nerves.</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visceral layer of the serous pericardium is innervated by branches of the </a:t>
            </a:r>
            <a:r>
              <a:rPr lang="en-US" sz="2400" b="1" i="1" dirty="0">
                <a:solidFill>
                  <a:srgbClr val="00B050"/>
                </a:solidFill>
                <a:latin typeface="Calibri" panose="020F0502020204030204" pitchFamily="34" charset="0"/>
                <a:cs typeface="Calibri" panose="020F0502020204030204" pitchFamily="34" charset="0"/>
              </a:rPr>
              <a:t>sympathetic trunks </a:t>
            </a:r>
            <a:r>
              <a:rPr lang="en-US" sz="2400" dirty="0">
                <a:latin typeface="Calibri" panose="020F0502020204030204" pitchFamily="34" charset="0"/>
                <a:cs typeface="Calibri" panose="020F0502020204030204" pitchFamily="34" charset="0"/>
              </a:rPr>
              <a:t>and the </a:t>
            </a:r>
            <a:r>
              <a:rPr lang="en-US" sz="2400" b="1" i="1" dirty="0">
                <a:solidFill>
                  <a:srgbClr val="00B050"/>
                </a:solidFill>
                <a:latin typeface="Calibri" panose="020F0502020204030204" pitchFamily="34" charset="0"/>
                <a:cs typeface="Calibri" panose="020F0502020204030204" pitchFamily="34" charset="0"/>
              </a:rPr>
              <a:t>vagus nerves.</a:t>
            </a:r>
          </a:p>
        </p:txBody>
      </p:sp>
    </p:spTree>
    <p:extLst>
      <p:ext uri="{BB962C8B-B14F-4D97-AF65-F5344CB8AC3E}">
        <p14:creationId xmlns:p14="http://schemas.microsoft.com/office/powerpoint/2010/main" val="116669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813"/>
            <a:ext cx="7712015" cy="695290"/>
          </a:xfrm>
        </p:spPr>
        <p:txBody>
          <a:bodyPr>
            <a:normAutofit fontScale="90000"/>
          </a:bodyPr>
          <a:lstStyle/>
          <a:p>
            <a:r>
              <a:rPr lang="en-US" sz="4000" b="1" dirty="0">
                <a:solidFill>
                  <a:srgbClr val="FF0000"/>
                </a:solidFill>
              </a:rPr>
              <a:t>HEART</a:t>
            </a:r>
            <a:br>
              <a:rPr lang="en-US" b="1" dirty="0"/>
            </a:br>
            <a:endParaRPr lang="en-US" dirty="0"/>
          </a:p>
        </p:txBody>
      </p:sp>
      <p:sp>
        <p:nvSpPr>
          <p:cNvPr id="3" name="Content Placeholder 2"/>
          <p:cNvSpPr>
            <a:spLocks noGrp="1"/>
          </p:cNvSpPr>
          <p:nvPr>
            <p:ph idx="4294967295"/>
          </p:nvPr>
        </p:nvSpPr>
        <p:spPr>
          <a:xfrm>
            <a:off x="0" y="1116084"/>
            <a:ext cx="11869947" cy="5805577"/>
          </a:xfrm>
        </p:spPr>
        <p:txBody>
          <a:bodyPr/>
          <a:lstStyle/>
          <a:p>
            <a:pPr>
              <a:buFont typeface="Wingdings" panose="05000000000000000000" pitchFamily="2" charset="2"/>
              <a:buChar char="Ø"/>
            </a:pPr>
            <a:r>
              <a:rPr lang="en-US" b="1" i="1" dirty="0">
                <a:solidFill>
                  <a:schemeClr val="tx1"/>
                </a:solidFill>
              </a:rPr>
              <a:t>The heart is a conical hollow muscular pyramid shaped  organ situated in the middle mediastinum and enclosed within the pericardium.</a:t>
            </a:r>
            <a:r>
              <a:rPr lang="en-US" dirty="0">
                <a:solidFill>
                  <a:srgbClr val="00B0F0"/>
                </a:solidFill>
              </a:rPr>
              <a:t> </a:t>
            </a:r>
          </a:p>
          <a:p>
            <a:pPr>
              <a:buFont typeface="Wingdings" panose="05000000000000000000" pitchFamily="2" charset="2"/>
              <a:buChar char="Ø"/>
            </a:pPr>
            <a:r>
              <a:rPr lang="en-US" dirty="0"/>
              <a:t>It is connected at its base to the great blood vessels but otherwise lies free within the pericardium.</a:t>
            </a:r>
          </a:p>
        </p:txBody>
      </p:sp>
      <p:pic>
        <p:nvPicPr>
          <p:cNvPr id="4" name="Picture 3"/>
          <p:cNvPicPr>
            <a:picLocks noChangeAspect="1"/>
          </p:cNvPicPr>
          <p:nvPr/>
        </p:nvPicPr>
        <p:blipFill>
          <a:blip r:embed="rId2"/>
          <a:stretch>
            <a:fillRect/>
          </a:stretch>
        </p:blipFill>
        <p:spPr>
          <a:xfrm>
            <a:off x="2510192" y="3281888"/>
            <a:ext cx="6435778" cy="3395192"/>
          </a:xfrm>
          <a:prstGeom prst="rect">
            <a:avLst/>
          </a:prstGeom>
        </p:spPr>
      </p:pic>
    </p:spTree>
    <p:extLst>
      <p:ext uri="{BB962C8B-B14F-4D97-AF65-F5344CB8AC3E}">
        <p14:creationId xmlns:p14="http://schemas.microsoft.com/office/powerpoint/2010/main" val="417084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621311" cy="689548"/>
          </a:xfrm>
        </p:spPr>
        <p:txBody>
          <a:bodyPr>
            <a:normAutofit fontScale="90000"/>
          </a:bodyPr>
          <a:lstStyle/>
          <a:p>
            <a:r>
              <a:rPr lang="en-US" b="1" dirty="0">
                <a:solidFill>
                  <a:srgbClr val="7030A0"/>
                </a:solidFill>
              </a:rPr>
              <a:t>SURFACES OF THE HEART</a:t>
            </a:r>
            <a:br>
              <a:rPr lang="en-US" b="1" u="sng" dirty="0">
                <a:solidFill>
                  <a:srgbClr val="7030A0"/>
                </a:solidFill>
              </a:rPr>
            </a:br>
            <a:endParaRPr lang="en-US" dirty="0"/>
          </a:p>
        </p:txBody>
      </p:sp>
      <p:sp useBgFill="1">
        <p:nvSpPr>
          <p:cNvPr id="3" name="Content Placeholder 2"/>
          <p:cNvSpPr>
            <a:spLocks noGrp="1"/>
          </p:cNvSpPr>
          <p:nvPr>
            <p:ph idx="1"/>
          </p:nvPr>
        </p:nvSpPr>
        <p:spPr>
          <a:xfrm>
            <a:off x="327804" y="929390"/>
            <a:ext cx="11542143" cy="5928609"/>
          </a:xfrm>
        </p:spPr>
        <p:txBody>
          <a:bodyPr>
            <a:normAutofit/>
          </a:bodyPr>
          <a:lstStyle/>
          <a:p>
            <a:pPr>
              <a:lnSpc>
                <a:spcPct val="150000"/>
              </a:lnSpc>
              <a:buFont typeface="Wingdings" panose="05000000000000000000" pitchFamily="2" charset="2"/>
              <a:buChar char="Ø"/>
            </a:pPr>
            <a:r>
              <a:rPr lang="en-US" sz="2400" b="1" dirty="0">
                <a:solidFill>
                  <a:srgbClr val="FF0000"/>
                </a:solidFill>
                <a:latin typeface="Calibri" panose="020F0502020204030204" pitchFamily="34" charset="0"/>
                <a:cs typeface="Calibri" panose="020F0502020204030204" pitchFamily="34" charset="0"/>
              </a:rPr>
              <a:t>Three surfaces: </a:t>
            </a:r>
            <a:r>
              <a:rPr lang="en-US" sz="2400" b="1" dirty="0">
                <a:solidFill>
                  <a:srgbClr val="0070C0"/>
                </a:solidFill>
                <a:latin typeface="Calibri" panose="020F0502020204030204" pitchFamily="34" charset="0"/>
                <a:cs typeface="Calibri" panose="020F0502020204030204" pitchFamily="34" charset="0"/>
              </a:rPr>
              <a:t>sternocostal (anterior), diaphragmatic (inferior), and a base (posterior).</a:t>
            </a:r>
          </a:p>
          <a:p>
            <a:pPr lvl="1">
              <a:lnSpc>
                <a:spcPct val="150000"/>
              </a:lnSpc>
              <a:buFont typeface="Wingdings" panose="05000000000000000000" pitchFamily="2" charset="2"/>
              <a:buChar char="q"/>
            </a:pPr>
            <a:r>
              <a:rPr lang="en-US" dirty="0">
                <a:solidFill>
                  <a:schemeClr val="tx1"/>
                </a:solidFill>
                <a:latin typeface="Calibri" panose="020F0502020204030204" pitchFamily="34" charset="0"/>
                <a:cs typeface="Calibri" panose="020F0502020204030204" pitchFamily="34" charset="0"/>
              </a:rPr>
              <a:t> </a:t>
            </a:r>
            <a:r>
              <a:rPr lang="en-US" sz="2000" b="1" dirty="0">
                <a:solidFill>
                  <a:srgbClr val="0070C0"/>
                </a:solidFill>
                <a:latin typeface="Calibri" panose="020F0502020204030204" pitchFamily="34" charset="0"/>
                <a:cs typeface="Calibri" panose="020F0502020204030204" pitchFamily="34" charset="0"/>
              </a:rPr>
              <a:t>Sternocostal surface </a:t>
            </a:r>
            <a:r>
              <a:rPr lang="en-US" sz="2000" dirty="0">
                <a:latin typeface="Calibri" panose="020F0502020204030204" pitchFamily="34" charset="0"/>
                <a:cs typeface="Calibri" panose="020F0502020204030204" pitchFamily="34" charset="0"/>
              </a:rPr>
              <a:t>is formed mainly by the </a:t>
            </a:r>
            <a:r>
              <a:rPr lang="en-US" sz="2000" b="1" dirty="0">
                <a:solidFill>
                  <a:srgbClr val="0070C0"/>
                </a:solidFill>
                <a:latin typeface="Calibri" panose="020F0502020204030204" pitchFamily="34" charset="0"/>
                <a:cs typeface="Calibri" panose="020F0502020204030204" pitchFamily="34" charset="0"/>
              </a:rPr>
              <a:t>right atrium and the right ventricle</a:t>
            </a:r>
            <a:r>
              <a:rPr lang="en-US" sz="2000" dirty="0">
                <a:latin typeface="Calibri" panose="020F0502020204030204" pitchFamily="34" charset="0"/>
                <a:cs typeface="Calibri" panose="020F0502020204030204" pitchFamily="34" charset="0"/>
              </a:rPr>
              <a:t>, which are separated from each other </a:t>
            </a:r>
            <a:r>
              <a:rPr lang="en-US" sz="2000" dirty="0">
                <a:solidFill>
                  <a:schemeClr val="tx1"/>
                </a:solidFill>
                <a:latin typeface="Calibri" panose="020F0502020204030204" pitchFamily="34" charset="0"/>
                <a:cs typeface="Calibri" panose="020F0502020204030204" pitchFamily="34" charset="0"/>
              </a:rPr>
              <a:t>by the </a:t>
            </a:r>
            <a:r>
              <a:rPr lang="en-US" sz="2000" b="1" dirty="0">
                <a:solidFill>
                  <a:srgbClr val="7030A0"/>
                </a:solidFill>
                <a:latin typeface="Calibri" panose="020F0502020204030204" pitchFamily="34" charset="0"/>
                <a:cs typeface="Calibri" panose="020F0502020204030204" pitchFamily="34" charset="0"/>
              </a:rPr>
              <a:t>vertical atrioventricular groove.</a:t>
            </a:r>
          </a:p>
          <a:p>
            <a:pPr lvl="1">
              <a:lnSpc>
                <a:spcPct val="150000"/>
              </a:lnSpc>
              <a:buFont typeface="Wingdings" panose="05000000000000000000" pitchFamily="2" charset="2"/>
              <a:buChar char="q"/>
            </a:pPr>
            <a:r>
              <a:rPr lang="en-US" sz="2000" b="1" dirty="0">
                <a:solidFill>
                  <a:srgbClr val="0070C0"/>
                </a:solidFill>
                <a:latin typeface="Calibri" panose="020F0502020204030204" pitchFamily="34" charset="0"/>
                <a:cs typeface="Calibri" panose="020F0502020204030204" pitchFamily="34" charset="0"/>
              </a:rPr>
              <a:t>Diaphragmatic surface  </a:t>
            </a:r>
            <a:r>
              <a:rPr lang="en-US" sz="2000" dirty="0">
                <a:latin typeface="Calibri" panose="020F0502020204030204" pitchFamily="34" charset="0"/>
                <a:cs typeface="Calibri" panose="020F0502020204030204" pitchFamily="34" charset="0"/>
              </a:rPr>
              <a:t>is formed mainly by the </a:t>
            </a:r>
            <a:r>
              <a:rPr lang="en-US" sz="2000" b="1" dirty="0">
                <a:solidFill>
                  <a:srgbClr val="7030A0"/>
                </a:solidFill>
                <a:latin typeface="Calibri" panose="020F0502020204030204" pitchFamily="34" charset="0"/>
                <a:cs typeface="Calibri" panose="020F0502020204030204" pitchFamily="34" charset="0"/>
              </a:rPr>
              <a:t>right and left ventricles</a:t>
            </a:r>
            <a:r>
              <a:rPr lang="en-US" sz="2000" dirty="0">
                <a:latin typeface="Calibri" panose="020F0502020204030204" pitchFamily="34" charset="0"/>
                <a:cs typeface="Calibri" panose="020F0502020204030204" pitchFamily="34" charset="0"/>
              </a:rPr>
              <a:t> separated by the </a:t>
            </a:r>
            <a:r>
              <a:rPr lang="en-US" sz="2000" b="1" dirty="0">
                <a:solidFill>
                  <a:srgbClr val="C00000"/>
                </a:solidFill>
                <a:latin typeface="Calibri" panose="020F0502020204030204" pitchFamily="34" charset="0"/>
                <a:cs typeface="Calibri" panose="020F0502020204030204" pitchFamily="34" charset="0"/>
              </a:rPr>
              <a:t>posterior interventricular groove. </a:t>
            </a:r>
            <a:r>
              <a:rPr lang="en-US" sz="2000" dirty="0">
                <a:latin typeface="Calibri" panose="020F0502020204030204" pitchFamily="34" charset="0"/>
                <a:cs typeface="Calibri" panose="020F0502020204030204" pitchFamily="34" charset="0"/>
              </a:rPr>
              <a:t>The inferior surface of the right atrium, into which the inferior vena cava opens, also forms part of this surface.</a:t>
            </a:r>
          </a:p>
          <a:p>
            <a:pPr lvl="1">
              <a:lnSpc>
                <a:spcPct val="150000"/>
              </a:lnSpc>
              <a:buFont typeface="Wingdings" panose="05000000000000000000" pitchFamily="2" charset="2"/>
              <a:buChar char="q"/>
            </a:pPr>
            <a:r>
              <a:rPr lang="en-US" sz="2000" b="1" dirty="0">
                <a:solidFill>
                  <a:srgbClr val="0070C0"/>
                </a:solidFill>
                <a:latin typeface="Calibri" panose="020F0502020204030204" pitchFamily="34" charset="0"/>
                <a:cs typeface="Calibri" panose="020F0502020204030204" pitchFamily="34" charset="0"/>
              </a:rPr>
              <a:t>Base of the heart, </a:t>
            </a:r>
            <a:r>
              <a:rPr lang="en-US" sz="2000" dirty="0">
                <a:latin typeface="Calibri" panose="020F0502020204030204" pitchFamily="34" charset="0"/>
                <a:cs typeface="Calibri" panose="020F0502020204030204" pitchFamily="34" charset="0"/>
              </a:rPr>
              <a:t>or the posterior surface, is formed mainly by the left atrium, into which open the four pulmonary veins. The base of the heart lies </a:t>
            </a:r>
            <a:r>
              <a:rPr lang="en-US" sz="2000" b="1" dirty="0">
                <a:solidFill>
                  <a:srgbClr val="7030A0"/>
                </a:solidFill>
                <a:latin typeface="Calibri" panose="020F0502020204030204" pitchFamily="34" charset="0"/>
                <a:cs typeface="Calibri" panose="020F0502020204030204" pitchFamily="34" charset="0"/>
              </a:rPr>
              <a:t>opposite the apex.</a:t>
            </a:r>
          </a:p>
          <a:p>
            <a:pPr lvl="1">
              <a:lnSpc>
                <a:spcPct val="150000"/>
              </a:lnSpc>
              <a:buFont typeface="Wingdings" panose="05000000000000000000" pitchFamily="2" charset="2"/>
              <a:buChar char="q"/>
            </a:pPr>
            <a:endParaRPr lang="en-US" sz="2000" b="1" dirty="0">
              <a:solidFill>
                <a:srgbClr val="C00000"/>
              </a:solidFill>
            </a:endParaRPr>
          </a:p>
        </p:txBody>
      </p:sp>
    </p:spTree>
    <p:extLst>
      <p:ext uri="{BB962C8B-B14F-4D97-AF65-F5344CB8AC3E}">
        <p14:creationId xmlns:p14="http://schemas.microsoft.com/office/powerpoint/2010/main" val="4202349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3E512D-212C-36D2-695B-DF91E8CAF2D9}"/>
              </a:ext>
            </a:extLst>
          </p:cNvPr>
          <p:cNvPicPr>
            <a:picLocks noChangeAspect="1"/>
          </p:cNvPicPr>
          <p:nvPr/>
        </p:nvPicPr>
        <p:blipFill>
          <a:blip r:embed="rId2"/>
          <a:stretch>
            <a:fillRect/>
          </a:stretch>
        </p:blipFill>
        <p:spPr>
          <a:xfrm>
            <a:off x="2931" y="0"/>
            <a:ext cx="12186138" cy="6858000"/>
          </a:xfrm>
          <a:prstGeom prst="rect">
            <a:avLst/>
          </a:prstGeom>
        </p:spPr>
      </p:pic>
    </p:spTree>
    <p:extLst>
      <p:ext uri="{BB962C8B-B14F-4D97-AF65-F5344CB8AC3E}">
        <p14:creationId xmlns:p14="http://schemas.microsoft.com/office/powerpoint/2010/main" val="93882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45A5E6-69A9-49D6-EEF7-18A478B6C36A}"/>
              </a:ext>
            </a:extLst>
          </p:cNvPr>
          <p:cNvPicPr>
            <a:picLocks noChangeAspect="1"/>
          </p:cNvPicPr>
          <p:nvPr/>
        </p:nvPicPr>
        <p:blipFill>
          <a:blip r:embed="rId2"/>
          <a:stretch>
            <a:fillRect/>
          </a:stretch>
        </p:blipFill>
        <p:spPr>
          <a:xfrm>
            <a:off x="0" y="106680"/>
            <a:ext cx="12192000" cy="6644640"/>
          </a:xfrm>
          <a:prstGeom prst="rect">
            <a:avLst/>
          </a:prstGeom>
        </p:spPr>
      </p:pic>
    </p:spTree>
    <p:extLst>
      <p:ext uri="{BB962C8B-B14F-4D97-AF65-F5344CB8AC3E}">
        <p14:creationId xmlns:p14="http://schemas.microsoft.com/office/powerpoint/2010/main" val="7254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49915" cy="794479"/>
          </a:xfrm>
        </p:spPr>
        <p:txBody>
          <a:bodyPr/>
          <a:lstStyle/>
          <a:p>
            <a:r>
              <a:rPr lang="en-US" b="1" dirty="0">
                <a:solidFill>
                  <a:srgbClr val="7030A0"/>
                </a:solidFill>
              </a:rPr>
              <a:t>SURFACES OF THE HEART</a:t>
            </a:r>
            <a:endParaRPr lang="en-US" dirty="0"/>
          </a:p>
        </p:txBody>
      </p:sp>
      <p:sp>
        <p:nvSpPr>
          <p:cNvPr id="3" name="Content Placeholder 2"/>
          <p:cNvSpPr>
            <a:spLocks noGrp="1"/>
          </p:cNvSpPr>
          <p:nvPr>
            <p:ph idx="1"/>
          </p:nvPr>
        </p:nvSpPr>
        <p:spPr>
          <a:xfrm>
            <a:off x="189781" y="929390"/>
            <a:ext cx="9868619" cy="5712950"/>
          </a:xfrm>
        </p:spPr>
        <p:txBody>
          <a:bodyPr>
            <a:norm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00B0F0"/>
                </a:solidFill>
                <a:latin typeface="Calibri" panose="020F0502020204030204" pitchFamily="34" charset="0"/>
                <a:cs typeface="Calibri" panose="020F0502020204030204" pitchFamily="34" charset="0"/>
              </a:rPr>
              <a:t>apex of the heart, </a:t>
            </a:r>
            <a:r>
              <a:rPr lang="en-US" sz="2400" dirty="0">
                <a:latin typeface="Calibri" panose="020F0502020204030204" pitchFamily="34" charset="0"/>
                <a:cs typeface="Calibri" panose="020F0502020204030204" pitchFamily="34" charset="0"/>
              </a:rPr>
              <a:t>formed by the </a:t>
            </a:r>
            <a:r>
              <a:rPr lang="en-US" sz="2400" dirty="0">
                <a:solidFill>
                  <a:srgbClr val="7030A0"/>
                </a:solidFill>
                <a:latin typeface="Calibri" panose="020F0502020204030204" pitchFamily="34" charset="0"/>
                <a:cs typeface="Calibri" panose="020F0502020204030204" pitchFamily="34" charset="0"/>
              </a:rPr>
              <a:t>left ventricle</a:t>
            </a:r>
            <a:r>
              <a:rPr lang="en-US" sz="2400" dirty="0">
                <a:latin typeface="Calibri" panose="020F0502020204030204" pitchFamily="34" charset="0"/>
                <a:cs typeface="Calibri" panose="020F0502020204030204" pitchFamily="34" charset="0"/>
              </a:rPr>
              <a:t>, is </a:t>
            </a:r>
            <a:r>
              <a:rPr lang="en-US" sz="2400" b="1" dirty="0">
                <a:solidFill>
                  <a:srgbClr val="C00000"/>
                </a:solidFill>
                <a:latin typeface="Calibri" panose="020F0502020204030204" pitchFamily="34" charset="0"/>
                <a:cs typeface="Calibri" panose="020F0502020204030204" pitchFamily="34" charset="0"/>
              </a:rPr>
              <a:t>directed downward, forward, and to the left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It lies at the level of the </a:t>
            </a:r>
            <a:r>
              <a:rPr lang="en-US" sz="2400" b="1" dirty="0">
                <a:solidFill>
                  <a:srgbClr val="7030A0"/>
                </a:solidFill>
                <a:latin typeface="Calibri" panose="020F0502020204030204" pitchFamily="34" charset="0"/>
                <a:cs typeface="Calibri" panose="020F0502020204030204" pitchFamily="34" charset="0"/>
              </a:rPr>
              <a:t>fifth left intercostal space, 3.5 in. (9 cm) from the midline.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In the region of the apex, beat can usually be seen and palpated in the living patient.</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heart does not rest on its base; it rests on its </a:t>
            </a:r>
            <a:r>
              <a:rPr lang="en-US" sz="2400" b="1" dirty="0">
                <a:solidFill>
                  <a:srgbClr val="0070C0"/>
                </a:solidFill>
                <a:latin typeface="Calibri" panose="020F0502020204030204" pitchFamily="34" charset="0"/>
                <a:cs typeface="Calibri" panose="020F0502020204030204" pitchFamily="34" charset="0"/>
              </a:rPr>
              <a:t>diaphragmatic (inferior) surface.</a:t>
            </a:r>
          </a:p>
        </p:txBody>
      </p:sp>
    </p:spTree>
    <p:extLst>
      <p:ext uri="{BB962C8B-B14F-4D97-AF65-F5344CB8AC3E}">
        <p14:creationId xmlns:p14="http://schemas.microsoft.com/office/powerpoint/2010/main" val="361807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1C6FE0-3C6D-AB46-F467-ACA02679B142}"/>
              </a:ext>
            </a:extLst>
          </p:cNvPr>
          <p:cNvPicPr>
            <a:picLocks noChangeAspect="1"/>
          </p:cNvPicPr>
          <p:nvPr/>
        </p:nvPicPr>
        <p:blipFill>
          <a:blip r:embed="rId2"/>
          <a:stretch>
            <a:fillRect/>
          </a:stretch>
        </p:blipFill>
        <p:spPr>
          <a:xfrm>
            <a:off x="2378554" y="172873"/>
            <a:ext cx="7434892" cy="6144539"/>
          </a:xfrm>
          <a:prstGeom prst="rect">
            <a:avLst/>
          </a:prstGeom>
        </p:spPr>
      </p:pic>
    </p:spTree>
    <p:extLst>
      <p:ext uri="{BB962C8B-B14F-4D97-AF65-F5344CB8AC3E}">
        <p14:creationId xmlns:p14="http://schemas.microsoft.com/office/powerpoint/2010/main" val="281443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4" y="0"/>
            <a:ext cx="7379172" cy="707366"/>
          </a:xfrm>
        </p:spPr>
        <p:txBody>
          <a:bodyPr>
            <a:normAutofit fontScale="90000"/>
          </a:bodyPr>
          <a:lstStyle/>
          <a:p>
            <a:r>
              <a:rPr lang="en-US" b="1" dirty="0">
                <a:solidFill>
                  <a:srgbClr val="C00000"/>
                </a:solidFill>
              </a:rPr>
              <a:t>BORDERS OF THE HEART</a:t>
            </a:r>
            <a:br>
              <a:rPr lang="en-US" dirty="0"/>
            </a:br>
            <a:endParaRPr lang="en-US" dirty="0"/>
          </a:p>
        </p:txBody>
      </p:sp>
      <p:sp>
        <p:nvSpPr>
          <p:cNvPr id="3" name="Content Placeholder 2"/>
          <p:cNvSpPr>
            <a:spLocks noGrp="1"/>
          </p:cNvSpPr>
          <p:nvPr>
            <p:ph idx="1"/>
          </p:nvPr>
        </p:nvSpPr>
        <p:spPr>
          <a:xfrm>
            <a:off x="120770" y="869431"/>
            <a:ext cx="10127411" cy="5738404"/>
          </a:xfrm>
        </p:spPr>
        <p:txBody>
          <a:bodyPr>
            <a:normAutofit/>
          </a:bodyPr>
          <a:lstStyle/>
          <a:p>
            <a:pPr>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Right border:  </a:t>
            </a:r>
            <a:r>
              <a:rPr lang="en-US" sz="2400" dirty="0">
                <a:latin typeface="Calibri" panose="020F0502020204030204" pitchFamily="34" charset="0"/>
                <a:cs typeface="Calibri" panose="020F0502020204030204" pitchFamily="34" charset="0"/>
              </a:rPr>
              <a:t>is formed by the </a:t>
            </a:r>
            <a:r>
              <a:rPr lang="en-US" sz="2400" b="1" dirty="0">
                <a:solidFill>
                  <a:srgbClr val="C00000"/>
                </a:solidFill>
                <a:latin typeface="Calibri" panose="020F0502020204030204" pitchFamily="34" charset="0"/>
                <a:cs typeface="Calibri" panose="020F0502020204030204" pitchFamily="34" charset="0"/>
              </a:rPr>
              <a:t>right atrium.</a:t>
            </a:r>
          </a:p>
          <a:p>
            <a:pPr>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Left border:  </a:t>
            </a:r>
            <a:r>
              <a:rPr lang="en-US" sz="2400" dirty="0">
                <a:latin typeface="Calibri" panose="020F0502020204030204" pitchFamily="34" charset="0"/>
                <a:cs typeface="Calibri" panose="020F0502020204030204" pitchFamily="34" charset="0"/>
              </a:rPr>
              <a:t>by the </a:t>
            </a:r>
            <a:r>
              <a:rPr lang="en-US" sz="2400" b="1" dirty="0">
                <a:solidFill>
                  <a:srgbClr val="C00000"/>
                </a:solidFill>
                <a:latin typeface="Calibri" panose="020F0502020204030204" pitchFamily="34" charset="0"/>
                <a:cs typeface="Calibri" panose="020F0502020204030204" pitchFamily="34" charset="0"/>
              </a:rPr>
              <a:t>left auricle; </a:t>
            </a:r>
            <a:r>
              <a:rPr lang="en-US" sz="2400" dirty="0">
                <a:latin typeface="Calibri" panose="020F0502020204030204" pitchFamily="34" charset="0"/>
                <a:cs typeface="Calibri" panose="020F0502020204030204" pitchFamily="34" charset="0"/>
              </a:rPr>
              <a:t>and below, by the </a:t>
            </a:r>
            <a:r>
              <a:rPr lang="en-US" sz="2400" b="1" dirty="0">
                <a:solidFill>
                  <a:srgbClr val="C00000"/>
                </a:solidFill>
                <a:latin typeface="Calibri" panose="020F0502020204030204" pitchFamily="34" charset="0"/>
                <a:cs typeface="Calibri" panose="020F0502020204030204" pitchFamily="34" charset="0"/>
              </a:rPr>
              <a:t>left ventricle</a:t>
            </a:r>
            <a:r>
              <a:rPr lang="en-US" sz="2400" dirty="0">
                <a:solidFill>
                  <a:srgbClr val="00B050"/>
                </a:solidFill>
                <a:latin typeface="Calibri" panose="020F0502020204030204" pitchFamily="34" charset="0"/>
                <a:cs typeface="Calibri" panose="020F0502020204030204" pitchFamily="34" charset="0"/>
              </a:rPr>
              <a:t>.</a:t>
            </a:r>
          </a:p>
          <a:p>
            <a:pPr>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Lower border: </a:t>
            </a:r>
            <a:r>
              <a:rPr lang="en-US" sz="2400" dirty="0">
                <a:latin typeface="Calibri" panose="020F0502020204030204" pitchFamily="34" charset="0"/>
                <a:cs typeface="Calibri" panose="020F0502020204030204" pitchFamily="34" charset="0"/>
              </a:rPr>
              <a:t>is formed mainly by the </a:t>
            </a:r>
            <a:r>
              <a:rPr lang="en-US" sz="2400" b="1" dirty="0">
                <a:solidFill>
                  <a:srgbClr val="C00000"/>
                </a:solidFill>
                <a:latin typeface="Calibri" panose="020F0502020204030204" pitchFamily="34" charset="0"/>
                <a:cs typeface="Calibri" panose="020F0502020204030204" pitchFamily="34" charset="0"/>
              </a:rPr>
              <a:t>right ventricle but also by the right atrium.</a:t>
            </a:r>
          </a:p>
          <a:p>
            <a:pPr>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Superior border: </a:t>
            </a:r>
            <a:r>
              <a:rPr lang="en-US" sz="2400" b="1" dirty="0">
                <a:solidFill>
                  <a:srgbClr val="C00000"/>
                </a:solidFill>
                <a:latin typeface="Calibri" panose="020F0502020204030204" pitchFamily="34" charset="0"/>
                <a:cs typeface="Calibri" panose="020F0502020204030204" pitchFamily="34" charset="0"/>
              </a:rPr>
              <a:t>Right and left atrium </a:t>
            </a:r>
            <a:r>
              <a:rPr lang="en-US" sz="2400" dirty="0">
                <a:solidFill>
                  <a:schemeClr val="tx1"/>
                </a:solidFill>
                <a:latin typeface="Calibri" panose="020F0502020204030204" pitchFamily="34" charset="0"/>
                <a:cs typeface="Calibri" panose="020F0502020204030204" pitchFamily="34" charset="0"/>
              </a:rPr>
              <a:t>and the </a:t>
            </a:r>
            <a:r>
              <a:rPr lang="en-US" sz="2400" b="1" dirty="0">
                <a:solidFill>
                  <a:srgbClr val="C00000"/>
                </a:solidFill>
                <a:latin typeface="Calibri" panose="020F0502020204030204" pitchFamily="34" charset="0"/>
                <a:cs typeface="Calibri" panose="020F0502020204030204" pitchFamily="34" charset="0"/>
              </a:rPr>
              <a:t>great vessels</a:t>
            </a:r>
          </a:p>
          <a:p>
            <a:pPr>
              <a:lnSpc>
                <a:spcPct val="150000"/>
              </a:lnSpc>
              <a:buFont typeface="Wingdings" panose="05000000000000000000" pitchFamily="2" charset="2"/>
              <a:buChar char="Ø"/>
            </a:pPr>
            <a:endParaRPr lang="en-US" sz="2800" dirty="0">
              <a:solidFill>
                <a:srgbClr val="00B050"/>
              </a:solidFill>
            </a:endParaRPr>
          </a:p>
          <a:p>
            <a:pPr>
              <a:lnSpc>
                <a:spcPct val="150000"/>
              </a:lnSpc>
              <a:buFont typeface="Wingdings" panose="05000000000000000000" pitchFamily="2" charset="2"/>
              <a:buChar char="Ø"/>
            </a:pPr>
            <a:endParaRPr lang="en-US" sz="24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016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2EF74-90BF-E26C-9EA4-9ACA9797B6AE}"/>
              </a:ext>
            </a:extLst>
          </p:cNvPr>
          <p:cNvPicPr>
            <a:picLocks noChangeAspect="1"/>
          </p:cNvPicPr>
          <p:nvPr/>
        </p:nvPicPr>
        <p:blipFill>
          <a:blip r:embed="rId2"/>
          <a:stretch>
            <a:fillRect/>
          </a:stretch>
        </p:blipFill>
        <p:spPr>
          <a:xfrm>
            <a:off x="414067" y="666233"/>
            <a:ext cx="9894979" cy="5668409"/>
          </a:xfrm>
          <a:prstGeom prst="rect">
            <a:avLst/>
          </a:prstGeom>
        </p:spPr>
      </p:pic>
    </p:spTree>
    <p:extLst>
      <p:ext uri="{BB962C8B-B14F-4D97-AF65-F5344CB8AC3E}">
        <p14:creationId xmlns:p14="http://schemas.microsoft.com/office/powerpoint/2010/main" val="95222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77" y="0"/>
            <a:ext cx="6787767" cy="839449"/>
          </a:xfrm>
        </p:spPr>
        <p:txBody>
          <a:bodyPr/>
          <a:lstStyle/>
          <a:p>
            <a:r>
              <a:rPr lang="en-US" b="1" dirty="0">
                <a:solidFill>
                  <a:srgbClr val="7030A0"/>
                </a:solidFill>
                <a:latin typeface="Calibri" panose="020F0502020204030204" pitchFamily="34" charset="0"/>
                <a:cs typeface="Calibri" panose="020F0502020204030204" pitchFamily="34" charset="0"/>
              </a:rPr>
              <a:t>SULCI OF THE HEART</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777" y="839449"/>
            <a:ext cx="12005193" cy="6018551"/>
          </a:xfrm>
        </p:spPr>
        <p:txBody>
          <a:bodyPr>
            <a:normAutofit/>
          </a:bodyPr>
          <a:lstStyle/>
          <a:p>
            <a:pPr>
              <a:lnSpc>
                <a:spcPct val="150000"/>
              </a:lnSpc>
              <a:buFont typeface="Wingdings" panose="05000000000000000000" pitchFamily="2" charset="2"/>
              <a:buChar char="Ø"/>
            </a:pPr>
            <a:r>
              <a:rPr lang="en-US" sz="2400" dirty="0">
                <a:solidFill>
                  <a:schemeClr val="tx1"/>
                </a:solidFill>
                <a:latin typeface="Calibri" panose="020F0502020204030204" pitchFamily="34" charset="0"/>
                <a:cs typeface="Calibri" panose="020F0502020204030204" pitchFamily="34" charset="0"/>
              </a:rPr>
              <a:t>Heart is divided on the interior into </a:t>
            </a:r>
            <a:r>
              <a:rPr lang="en-US" sz="2400" b="1" dirty="0">
                <a:solidFill>
                  <a:srgbClr val="00B0F0"/>
                </a:solidFill>
                <a:latin typeface="Calibri" panose="020F0502020204030204" pitchFamily="34" charset="0"/>
                <a:cs typeface="Calibri" panose="020F0502020204030204" pitchFamily="34" charset="0"/>
              </a:rPr>
              <a:t>four chambers. </a:t>
            </a:r>
            <a:r>
              <a:rPr lang="en-US" sz="2400" dirty="0">
                <a:solidFill>
                  <a:schemeClr val="tx1"/>
                </a:solidFill>
                <a:latin typeface="Calibri" panose="020F0502020204030204" pitchFamily="34" charset="0"/>
                <a:cs typeface="Calibri" panose="020F0502020204030204" pitchFamily="34" charset="0"/>
              </a:rPr>
              <a:t>These divisions create </a:t>
            </a:r>
            <a:r>
              <a:rPr lang="en-US" sz="2400" b="1" dirty="0">
                <a:solidFill>
                  <a:schemeClr val="tx1"/>
                </a:solidFill>
                <a:latin typeface="Calibri" panose="020F0502020204030204" pitchFamily="34" charset="0"/>
                <a:cs typeface="Calibri" panose="020F0502020204030204" pitchFamily="34" charset="0"/>
              </a:rPr>
              <a:t>grooves </a:t>
            </a:r>
            <a:r>
              <a:rPr lang="en-US" sz="2400" dirty="0">
                <a:solidFill>
                  <a:schemeClr val="tx1"/>
                </a:solidFill>
                <a:latin typeface="Calibri" panose="020F0502020204030204" pitchFamily="34" charset="0"/>
                <a:cs typeface="Calibri" panose="020F0502020204030204" pitchFamily="34" charset="0"/>
              </a:rPr>
              <a:t>on the surface of the heart – these are known as </a:t>
            </a:r>
            <a:r>
              <a:rPr lang="en-US" sz="2400" b="1" dirty="0">
                <a:solidFill>
                  <a:srgbClr val="0070C0"/>
                </a:solidFill>
                <a:latin typeface="Calibri" panose="020F0502020204030204" pitchFamily="34" charset="0"/>
                <a:cs typeface="Calibri" panose="020F0502020204030204" pitchFamily="34" charset="0"/>
              </a:rPr>
              <a:t>sulci.</a:t>
            </a:r>
          </a:p>
          <a:p>
            <a:pPr>
              <a:lnSpc>
                <a:spcPct val="150000"/>
              </a:lnSpc>
              <a:buFont typeface="Wingdings" panose="05000000000000000000" pitchFamily="2" charset="2"/>
              <a:buChar char="Ø"/>
            </a:pPr>
            <a:r>
              <a:rPr lang="en-US" sz="2400" dirty="0">
                <a:solidFill>
                  <a:schemeClr val="tx1"/>
                </a:solidFill>
                <a:latin typeface="Calibri" panose="020F0502020204030204" pitchFamily="34" charset="0"/>
                <a:cs typeface="Calibri" panose="020F0502020204030204" pitchFamily="34" charset="0"/>
              </a:rPr>
              <a:t>The </a:t>
            </a:r>
            <a:r>
              <a:rPr lang="en-US" sz="2400" b="1" dirty="0">
                <a:solidFill>
                  <a:srgbClr val="7030A0"/>
                </a:solidFill>
                <a:latin typeface="Calibri" panose="020F0502020204030204" pitchFamily="34" charset="0"/>
                <a:cs typeface="Calibri" panose="020F0502020204030204" pitchFamily="34" charset="0"/>
              </a:rPr>
              <a:t>coronary sulcus (or atrioventricular groove)</a:t>
            </a:r>
            <a:r>
              <a:rPr lang="en-US" sz="2400" dirty="0">
                <a:solidFill>
                  <a:schemeClr val="tx1"/>
                </a:solidFill>
                <a:latin typeface="Calibri" panose="020F0502020204030204" pitchFamily="34" charset="0"/>
                <a:cs typeface="Calibri" panose="020F0502020204030204" pitchFamily="34" charset="0"/>
              </a:rPr>
              <a:t> represents the wall dividing the atria from the ventricles. The sulcus contains important vasculature such as the </a:t>
            </a:r>
            <a:r>
              <a:rPr lang="en-US" sz="2400" b="1" dirty="0">
                <a:solidFill>
                  <a:schemeClr val="tx1"/>
                </a:solidFill>
                <a:latin typeface="Calibri" panose="020F0502020204030204" pitchFamily="34" charset="0"/>
                <a:cs typeface="Calibri" panose="020F0502020204030204" pitchFamily="34" charset="0"/>
              </a:rPr>
              <a:t>right coronary artery.</a:t>
            </a:r>
          </a:p>
          <a:p>
            <a:pPr>
              <a:lnSpc>
                <a:spcPct val="150000"/>
              </a:lnSpc>
              <a:buFont typeface="Wingdings" panose="05000000000000000000" pitchFamily="2" charset="2"/>
              <a:buChar char="Ø"/>
            </a:pPr>
            <a:r>
              <a:rPr lang="en-US" sz="2400" dirty="0">
                <a:solidFill>
                  <a:schemeClr val="tx1"/>
                </a:solidFill>
                <a:latin typeface="Calibri" panose="020F0502020204030204" pitchFamily="34" charset="0"/>
                <a:cs typeface="Calibri" panose="020F0502020204030204" pitchFamily="34" charset="0"/>
              </a:rPr>
              <a:t>The </a:t>
            </a:r>
            <a:r>
              <a:rPr lang="en-US" sz="2400" b="1" dirty="0">
                <a:solidFill>
                  <a:srgbClr val="7030A0"/>
                </a:solidFill>
                <a:latin typeface="Calibri" panose="020F0502020204030204" pitchFamily="34" charset="0"/>
                <a:cs typeface="Calibri" panose="020F0502020204030204" pitchFamily="34" charset="0"/>
              </a:rPr>
              <a:t>anterior and posterior interventricular sulci </a:t>
            </a:r>
            <a:r>
              <a:rPr lang="en-US" sz="2400" dirty="0">
                <a:solidFill>
                  <a:schemeClr val="tx1"/>
                </a:solidFill>
                <a:latin typeface="Calibri" panose="020F0502020204030204" pitchFamily="34" charset="0"/>
                <a:cs typeface="Calibri" panose="020F0502020204030204" pitchFamily="34" charset="0"/>
              </a:rPr>
              <a:t>can be found running vertically on their respective sides of the heart. They represent the wall separating the ventricles.</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right ventricle is separated from the left ventricle by the </a:t>
            </a:r>
            <a:r>
              <a:rPr lang="en-US" sz="2400" b="1" dirty="0">
                <a:solidFill>
                  <a:srgbClr val="C00000"/>
                </a:solidFill>
                <a:latin typeface="Calibri" panose="020F0502020204030204" pitchFamily="34" charset="0"/>
                <a:cs typeface="Calibri" panose="020F0502020204030204" pitchFamily="34" charset="0"/>
              </a:rPr>
              <a:t>anterior interventricular groove</a:t>
            </a:r>
            <a:r>
              <a:rPr lang="en-US" sz="2400" b="1" dirty="0">
                <a:solidFill>
                  <a:srgbClr val="7030A0"/>
                </a:solidFill>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and on posterior side by </a:t>
            </a:r>
            <a:r>
              <a:rPr lang="en-US" sz="2400" b="1" dirty="0">
                <a:solidFill>
                  <a:srgbClr val="C00000"/>
                </a:solidFill>
                <a:latin typeface="Calibri" panose="020F0502020204030204" pitchFamily="34" charset="0"/>
                <a:cs typeface="Calibri" panose="020F0502020204030204" pitchFamily="34" charset="0"/>
              </a:rPr>
              <a:t>Posterior interventricular groove.</a:t>
            </a:r>
          </a:p>
          <a:p>
            <a:pPr>
              <a:lnSpc>
                <a:spcPct val="150000"/>
              </a:lnSpc>
              <a:buFont typeface="Wingdings" panose="05000000000000000000" pitchFamily="2" charset="2"/>
              <a:buChar char="Ø"/>
            </a:pPr>
            <a:endParaRPr lang="en-US" sz="2400" b="1" dirty="0">
              <a:solidFill>
                <a:srgbClr val="7030A0"/>
              </a:solidFill>
            </a:endParaRPr>
          </a:p>
          <a:p>
            <a:pPr>
              <a:lnSpc>
                <a:spcPct val="150000"/>
              </a:lnSpc>
              <a:buFont typeface="Wingdings" panose="05000000000000000000" pitchFamily="2" charset="2"/>
              <a:buChar char="Ø"/>
            </a:pP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369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989757" cy="690113"/>
          </a:xfrm>
        </p:spPr>
        <p:txBody>
          <a:bodyPr>
            <a:normAutofit fontScale="90000"/>
          </a:bodyPr>
          <a:lstStyle/>
          <a:p>
            <a:r>
              <a:rPr lang="en-US" sz="4900" b="1" dirty="0">
                <a:solidFill>
                  <a:srgbClr val="00B0F0"/>
                </a:solidFill>
              </a:rPr>
              <a:t>PERICARDIUM</a:t>
            </a:r>
            <a:br>
              <a:rPr lang="en-US" b="1" dirty="0"/>
            </a:br>
            <a:endParaRPr lang="en-US" dirty="0"/>
          </a:p>
        </p:txBody>
      </p:sp>
      <p:sp>
        <p:nvSpPr>
          <p:cNvPr id="3" name="Content Placeholder 2"/>
          <p:cNvSpPr>
            <a:spLocks noGrp="1"/>
          </p:cNvSpPr>
          <p:nvPr>
            <p:ph idx="1"/>
          </p:nvPr>
        </p:nvSpPr>
        <p:spPr>
          <a:xfrm>
            <a:off x="152400" y="850900"/>
            <a:ext cx="9702800" cy="6007100"/>
          </a:xfrm>
        </p:spPr>
        <p:txBody>
          <a:bodyPr>
            <a:norm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 </a:t>
            </a:r>
            <a:r>
              <a:rPr lang="en-US" sz="2400" dirty="0">
                <a:solidFill>
                  <a:srgbClr val="0070C0"/>
                </a:solidFill>
                <a:latin typeface="Calibri" panose="020F0502020204030204" pitchFamily="34" charset="0"/>
                <a:cs typeface="Calibri" panose="020F0502020204030204" pitchFamily="34" charset="0"/>
              </a:rPr>
              <a:t>fibroserous sac </a:t>
            </a:r>
            <a:r>
              <a:rPr lang="en-US" sz="2400" dirty="0">
                <a:latin typeface="Calibri" panose="020F0502020204030204" pitchFamily="34" charset="0"/>
                <a:cs typeface="Calibri" panose="020F0502020204030204" pitchFamily="34" charset="0"/>
              </a:rPr>
              <a:t>that encloses the heart and the roots of the great vessels.</a:t>
            </a:r>
          </a:p>
          <a:p>
            <a:pPr>
              <a:lnSpc>
                <a:spcPct val="150000"/>
              </a:lnSpc>
              <a:buFont typeface="Wingdings" panose="05000000000000000000" pitchFamily="2" charset="2"/>
              <a:buChar char="Ø"/>
            </a:pPr>
            <a:r>
              <a:rPr lang="en-US" sz="2400" dirty="0">
                <a:solidFill>
                  <a:srgbClr val="7030A0"/>
                </a:solidFill>
                <a:latin typeface="Calibri" panose="020F0502020204030204" pitchFamily="34" charset="0"/>
                <a:cs typeface="Calibri" panose="020F0502020204030204" pitchFamily="34" charset="0"/>
              </a:rPr>
              <a:t>Restrict excessive movements </a:t>
            </a:r>
            <a:r>
              <a:rPr lang="en-US" sz="2400" dirty="0">
                <a:latin typeface="Calibri" panose="020F0502020204030204" pitchFamily="34" charset="0"/>
                <a:cs typeface="Calibri" panose="020F0502020204030204" pitchFamily="34" charset="0"/>
              </a:rPr>
              <a:t>of heart.</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Serve as a </a:t>
            </a:r>
            <a:r>
              <a:rPr lang="en-US" sz="2400" dirty="0">
                <a:solidFill>
                  <a:srgbClr val="00B050"/>
                </a:solidFill>
                <a:latin typeface="Calibri" panose="020F0502020204030204" pitchFamily="34" charset="0"/>
                <a:cs typeface="Calibri" panose="020F0502020204030204" pitchFamily="34" charset="0"/>
              </a:rPr>
              <a:t>lubricated</a:t>
            </a:r>
            <a:r>
              <a:rPr lang="en-US" sz="2400" dirty="0">
                <a:latin typeface="Calibri" panose="020F0502020204030204" pitchFamily="34" charset="0"/>
                <a:cs typeface="Calibri" panose="020F0502020204030204" pitchFamily="34" charset="0"/>
              </a:rPr>
              <a:t> container.</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Lies within the </a:t>
            </a:r>
            <a:r>
              <a:rPr lang="en-US" sz="2400" dirty="0">
                <a:solidFill>
                  <a:srgbClr val="00B0F0"/>
                </a:solidFill>
                <a:latin typeface="Calibri" panose="020F0502020204030204" pitchFamily="34" charset="0"/>
                <a:cs typeface="Calibri" panose="020F0502020204030204" pitchFamily="34" charset="0"/>
              </a:rPr>
              <a:t>Middle mediastinum</a:t>
            </a:r>
            <a:r>
              <a:rPr lang="en-US" sz="2400" dirty="0">
                <a:latin typeface="Calibri" panose="020F0502020204030204" pitchFamily="34" charset="0"/>
                <a:cs typeface="Calibri" panose="020F0502020204030204" pitchFamily="34" charset="0"/>
              </a:rPr>
              <a:t>.</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a:t>
            </a:r>
            <a:r>
              <a:rPr lang="en-US" sz="2400" dirty="0">
                <a:solidFill>
                  <a:srgbClr val="7030A0"/>
                </a:solidFill>
                <a:latin typeface="Calibri" panose="020F0502020204030204" pitchFamily="34" charset="0"/>
                <a:cs typeface="Calibri" panose="020F0502020204030204" pitchFamily="34" charset="0"/>
              </a:rPr>
              <a:t>Posterior</a:t>
            </a:r>
            <a:r>
              <a:rPr lang="en-US" sz="2400" dirty="0">
                <a:latin typeface="Calibri" panose="020F0502020204030204" pitchFamily="34" charset="0"/>
                <a:cs typeface="Calibri" panose="020F0502020204030204" pitchFamily="34" charset="0"/>
              </a:rPr>
              <a:t> to the body of the sternum and the </a:t>
            </a:r>
            <a:r>
              <a:rPr lang="en-US" sz="2400" dirty="0">
                <a:solidFill>
                  <a:srgbClr val="00B050"/>
                </a:solidFill>
                <a:latin typeface="Calibri" panose="020F0502020204030204" pitchFamily="34" charset="0"/>
                <a:cs typeface="Calibri" panose="020F0502020204030204" pitchFamily="34" charset="0"/>
              </a:rPr>
              <a:t>2nd to the 6</a:t>
            </a:r>
            <a:r>
              <a:rPr lang="en-US" sz="2400" baseline="30000" dirty="0">
                <a:solidFill>
                  <a:srgbClr val="00B050"/>
                </a:solidFill>
                <a:latin typeface="Calibri" panose="020F0502020204030204" pitchFamily="34" charset="0"/>
                <a:cs typeface="Calibri" panose="020F0502020204030204" pitchFamily="34" charset="0"/>
              </a:rPr>
              <a:t>th</a:t>
            </a:r>
            <a:r>
              <a:rPr lang="en-US" sz="2400" dirty="0">
                <a:solidFill>
                  <a:srgbClr val="00B050"/>
                </a:solidFill>
                <a:latin typeface="Calibri" panose="020F0502020204030204" pitchFamily="34" charset="0"/>
                <a:cs typeface="Calibri" panose="020F0502020204030204" pitchFamily="34" charset="0"/>
              </a:rPr>
              <a:t> costal cartilages</a:t>
            </a:r>
            <a:r>
              <a:rPr lang="en-US" sz="2400" dirty="0">
                <a:latin typeface="Calibri" panose="020F0502020204030204" pitchFamily="34" charset="0"/>
                <a:cs typeface="Calibri" panose="020F0502020204030204" pitchFamily="34" charset="0"/>
              </a:rPr>
              <a:t> </a:t>
            </a:r>
          </a:p>
          <a:p>
            <a:pPr>
              <a:lnSpc>
                <a:spcPct val="150000"/>
              </a:lnSpc>
              <a:buFont typeface="Wingdings" panose="05000000000000000000" pitchFamily="2" charset="2"/>
              <a:buChar char="Ø"/>
            </a:pPr>
            <a:r>
              <a:rPr lang="en-US" sz="2400" dirty="0">
                <a:solidFill>
                  <a:srgbClr val="7030A0"/>
                </a:solidFill>
                <a:latin typeface="Calibri" panose="020F0502020204030204" pitchFamily="34" charset="0"/>
                <a:cs typeface="Calibri" panose="020F0502020204030204" pitchFamily="34" charset="0"/>
              </a:rPr>
              <a:t>Anterior</a:t>
            </a:r>
            <a:r>
              <a:rPr lang="en-US" sz="2400" dirty="0">
                <a:latin typeface="Calibri" panose="020F0502020204030204" pitchFamily="34" charset="0"/>
                <a:cs typeface="Calibri" panose="020F0502020204030204" pitchFamily="34" charset="0"/>
              </a:rPr>
              <a:t> to the </a:t>
            </a:r>
            <a:r>
              <a:rPr lang="en-US" sz="2400" dirty="0">
                <a:solidFill>
                  <a:srgbClr val="00B0F0"/>
                </a:solidFill>
                <a:latin typeface="Calibri" panose="020F0502020204030204" pitchFamily="34" charset="0"/>
                <a:cs typeface="Calibri" panose="020F0502020204030204" pitchFamily="34" charset="0"/>
              </a:rPr>
              <a:t>5th to 8th</a:t>
            </a:r>
            <a:r>
              <a:rPr lang="en-US" sz="2400" dirty="0">
                <a:latin typeface="Calibri" panose="020F0502020204030204" pitchFamily="34" charset="0"/>
                <a:cs typeface="Calibri" panose="020F0502020204030204" pitchFamily="34" charset="0"/>
              </a:rPr>
              <a:t> thoracic vertebrae.</a:t>
            </a:r>
          </a:p>
        </p:txBody>
      </p:sp>
    </p:spTree>
    <p:extLst>
      <p:ext uri="{BB962C8B-B14F-4D97-AF65-F5344CB8AC3E}">
        <p14:creationId xmlns:p14="http://schemas.microsoft.com/office/powerpoint/2010/main" val="277005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A048F-FEF5-8C6C-CA74-02E9C3D01AAC}"/>
              </a:ext>
            </a:extLst>
          </p:cNvPr>
          <p:cNvPicPr>
            <a:picLocks noChangeAspect="1"/>
          </p:cNvPicPr>
          <p:nvPr/>
        </p:nvPicPr>
        <p:blipFill>
          <a:blip r:embed="rId3"/>
          <a:stretch>
            <a:fillRect/>
          </a:stretch>
        </p:blipFill>
        <p:spPr>
          <a:xfrm>
            <a:off x="450949" y="843159"/>
            <a:ext cx="5314558" cy="5314558"/>
          </a:xfrm>
          <a:prstGeom prst="rect">
            <a:avLst/>
          </a:prstGeom>
        </p:spPr>
      </p:pic>
      <p:pic>
        <p:nvPicPr>
          <p:cNvPr id="5" name="Picture 4">
            <a:extLst>
              <a:ext uri="{FF2B5EF4-FFF2-40B4-BE49-F238E27FC236}">
                <a16:creationId xmlns:a16="http://schemas.microsoft.com/office/drawing/2014/main" id="{BE1DEBB4-1081-CDED-1AFE-2BC23E637EEC}"/>
              </a:ext>
            </a:extLst>
          </p:cNvPr>
          <p:cNvPicPr>
            <a:picLocks noChangeAspect="1"/>
          </p:cNvPicPr>
          <p:nvPr/>
        </p:nvPicPr>
        <p:blipFill>
          <a:blip r:embed="rId4"/>
          <a:stretch>
            <a:fillRect/>
          </a:stretch>
        </p:blipFill>
        <p:spPr>
          <a:xfrm>
            <a:off x="6426493" y="690366"/>
            <a:ext cx="5314558" cy="5467351"/>
          </a:xfrm>
          <a:prstGeom prst="rect">
            <a:avLst/>
          </a:prstGeom>
        </p:spPr>
      </p:pic>
    </p:spTree>
    <p:extLst>
      <p:ext uri="{BB962C8B-B14F-4D97-AF65-F5344CB8AC3E}">
        <p14:creationId xmlns:p14="http://schemas.microsoft.com/office/powerpoint/2010/main" val="726662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00B67-BAA8-7159-2159-0BE101C24644}"/>
              </a:ext>
            </a:extLst>
          </p:cNvPr>
          <p:cNvSpPr>
            <a:spLocks noGrp="1"/>
          </p:cNvSpPr>
          <p:nvPr>
            <p:ph type="title"/>
          </p:nvPr>
        </p:nvSpPr>
        <p:spPr>
          <a:xfrm>
            <a:off x="228759" y="156238"/>
            <a:ext cx="9605353" cy="844426"/>
          </a:xfrm>
        </p:spPr>
        <p:txBody>
          <a:bodyPr/>
          <a:lstStyle/>
          <a:p>
            <a:r>
              <a:rPr lang="en-US" b="1" dirty="0">
                <a:latin typeface="Calibri" panose="020F0502020204030204" pitchFamily="34" charset="0"/>
                <a:cs typeface="Calibri" panose="020F0502020204030204" pitchFamily="34" charset="0"/>
              </a:rPr>
              <a:t>ANATOMICAL RELATIONS</a:t>
            </a:r>
            <a:endParaRPr lang="en-PK"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0E323C2-434C-3DED-00C0-D4D6364921E4}"/>
              </a:ext>
            </a:extLst>
          </p:cNvPr>
          <p:cNvSpPr>
            <a:spLocks noGrp="1"/>
          </p:cNvSpPr>
          <p:nvPr>
            <p:ph idx="1"/>
          </p:nvPr>
        </p:nvSpPr>
        <p:spPr>
          <a:xfrm>
            <a:off x="228760" y="1259457"/>
            <a:ext cx="9967664" cy="5313871"/>
          </a:xfrm>
        </p:spPr>
        <p:txBody>
          <a:bodyPr>
            <a:normAutofit/>
          </a:bodyPr>
          <a:lstStyle/>
          <a:p>
            <a:pPr lvl="1">
              <a:lnSpc>
                <a:spcPct val="150000"/>
              </a:lnSpc>
              <a:buClr>
                <a:schemeClr val="accent5"/>
              </a:buClr>
              <a:buFont typeface="Wingdings" panose="05000000000000000000" pitchFamily="2" charset="2"/>
              <a:buChar char="v"/>
            </a:pPr>
            <a:r>
              <a:rPr lang="en-US" sz="2200" b="1" dirty="0">
                <a:solidFill>
                  <a:srgbClr val="00B0F0"/>
                </a:solidFill>
                <a:latin typeface="Calibri" panose="020F0502020204030204" pitchFamily="34" charset="0"/>
                <a:cs typeface="Calibri" panose="020F0502020204030204" pitchFamily="34" charset="0"/>
              </a:rPr>
              <a:t>Anteriorly: </a:t>
            </a:r>
            <a:r>
              <a:rPr lang="en-US" sz="2200" dirty="0">
                <a:latin typeface="Calibri" panose="020F0502020204030204" pitchFamily="34" charset="0"/>
                <a:cs typeface="Calibri" panose="020F0502020204030204" pitchFamily="34" charset="0"/>
              </a:rPr>
              <a:t>body of the sternum, and adjoining costal cartilages; left lung, and pleura </a:t>
            </a:r>
          </a:p>
          <a:p>
            <a:pPr lvl="1">
              <a:lnSpc>
                <a:spcPct val="150000"/>
              </a:lnSpc>
              <a:buClr>
                <a:schemeClr val="accent5"/>
              </a:buClr>
              <a:buFont typeface="Wingdings" panose="05000000000000000000" pitchFamily="2" charset="2"/>
              <a:buChar char="v"/>
            </a:pPr>
            <a:r>
              <a:rPr lang="en-US" sz="2200" b="1" dirty="0">
                <a:solidFill>
                  <a:srgbClr val="00B0F0"/>
                </a:solidFill>
                <a:latin typeface="Calibri" panose="020F0502020204030204" pitchFamily="34" charset="0"/>
                <a:cs typeface="Calibri" panose="020F0502020204030204" pitchFamily="34" charset="0"/>
              </a:rPr>
              <a:t>Posteriorly: </a:t>
            </a:r>
            <a:r>
              <a:rPr lang="en-US" sz="2200" dirty="0">
                <a:latin typeface="Calibri" panose="020F0502020204030204" pitchFamily="34" charset="0"/>
                <a:cs typeface="Calibri" panose="020F0502020204030204" pitchFamily="34" charset="0"/>
              </a:rPr>
              <a:t>esophagus, descending thoracic aorta, azygos, hemiazygos veins,  and thoracic duct</a:t>
            </a:r>
          </a:p>
          <a:p>
            <a:pPr lvl="1">
              <a:lnSpc>
                <a:spcPct val="150000"/>
              </a:lnSpc>
              <a:buClr>
                <a:schemeClr val="accent5"/>
              </a:buClr>
              <a:buFont typeface="Wingdings" panose="05000000000000000000" pitchFamily="2" charset="2"/>
              <a:buChar char="v"/>
            </a:pPr>
            <a:r>
              <a:rPr lang="en-US" sz="2200" b="1" dirty="0">
                <a:solidFill>
                  <a:srgbClr val="00B0F0"/>
                </a:solidFill>
                <a:latin typeface="Calibri" panose="020F0502020204030204" pitchFamily="34" charset="0"/>
                <a:cs typeface="Calibri" panose="020F0502020204030204" pitchFamily="34" charset="0"/>
              </a:rPr>
              <a:t>Superiorly : </a:t>
            </a:r>
            <a:r>
              <a:rPr lang="en-US" sz="2200" dirty="0">
                <a:latin typeface="Calibri" panose="020F0502020204030204" pitchFamily="34" charset="0"/>
                <a:cs typeface="Calibri" panose="020F0502020204030204" pitchFamily="34" charset="0"/>
              </a:rPr>
              <a:t>bifurcation of the main pulmonary trunk</a:t>
            </a:r>
          </a:p>
          <a:p>
            <a:pPr lvl="1">
              <a:lnSpc>
                <a:spcPct val="150000"/>
              </a:lnSpc>
              <a:buClr>
                <a:schemeClr val="accent5"/>
              </a:buClr>
              <a:buFont typeface="Wingdings" panose="05000000000000000000" pitchFamily="2" charset="2"/>
              <a:buChar char="v"/>
            </a:pPr>
            <a:r>
              <a:rPr lang="en-US" sz="2200" b="1" dirty="0">
                <a:solidFill>
                  <a:srgbClr val="00B0F0"/>
                </a:solidFill>
                <a:latin typeface="Calibri" panose="020F0502020204030204" pitchFamily="34" charset="0"/>
                <a:cs typeface="Calibri" panose="020F0502020204030204" pitchFamily="34" charset="0"/>
              </a:rPr>
              <a:t>Inferiorly: </a:t>
            </a:r>
            <a:r>
              <a:rPr lang="en-US" sz="2200" dirty="0">
                <a:latin typeface="Calibri" panose="020F0502020204030204" pitchFamily="34" charset="0"/>
                <a:cs typeface="Calibri" panose="020F0502020204030204" pitchFamily="34" charset="0"/>
              </a:rPr>
              <a:t>diaphragm</a:t>
            </a:r>
          </a:p>
          <a:p>
            <a:pPr lvl="1">
              <a:lnSpc>
                <a:spcPct val="150000"/>
              </a:lnSpc>
              <a:buClr>
                <a:schemeClr val="accent5"/>
              </a:buClr>
              <a:buFont typeface="Wingdings" panose="05000000000000000000" pitchFamily="2" charset="2"/>
              <a:buChar char="v"/>
            </a:pPr>
            <a:r>
              <a:rPr lang="en-US" sz="2200" b="1" dirty="0">
                <a:solidFill>
                  <a:srgbClr val="00B0F0"/>
                </a:solidFill>
                <a:latin typeface="Calibri" panose="020F0502020204030204" pitchFamily="34" charset="0"/>
                <a:cs typeface="Calibri" panose="020F0502020204030204" pitchFamily="34" charset="0"/>
              </a:rPr>
              <a:t>Laterally: </a:t>
            </a:r>
            <a:r>
              <a:rPr lang="en-US" sz="2200" dirty="0">
                <a:latin typeface="Calibri" panose="020F0502020204030204" pitchFamily="34" charset="0"/>
                <a:cs typeface="Calibri" panose="020F0502020204030204" pitchFamily="34" charset="0"/>
              </a:rPr>
              <a:t>lungs, pleura</a:t>
            </a:r>
            <a:endParaRPr lang="en-PK"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0441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15200" cy="629587"/>
          </a:xfrm>
        </p:spPr>
        <p:txBody>
          <a:bodyPr>
            <a:normAutofit fontScale="90000"/>
          </a:bodyPr>
          <a:lstStyle/>
          <a:p>
            <a:r>
              <a:rPr lang="en-US" b="1" dirty="0">
                <a:solidFill>
                  <a:srgbClr val="0070C0"/>
                </a:solidFill>
              </a:rPr>
              <a:t>CHAMBERS OF THE HEART</a:t>
            </a:r>
            <a:br>
              <a:rPr lang="en-US" dirty="0"/>
            </a:br>
            <a:endParaRPr lang="en-US" dirty="0"/>
          </a:p>
        </p:txBody>
      </p:sp>
      <p:sp>
        <p:nvSpPr>
          <p:cNvPr id="3" name="Content Placeholder 2"/>
          <p:cNvSpPr>
            <a:spLocks noGrp="1"/>
          </p:cNvSpPr>
          <p:nvPr>
            <p:ph idx="1"/>
          </p:nvPr>
        </p:nvSpPr>
        <p:spPr>
          <a:xfrm>
            <a:off x="104931" y="629587"/>
            <a:ext cx="10148341" cy="6228413"/>
          </a:xfrm>
        </p:spPr>
        <p:txBody>
          <a:bodyPr>
            <a:norm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heart is divided by </a:t>
            </a:r>
            <a:r>
              <a:rPr lang="en-US" sz="2400" dirty="0">
                <a:solidFill>
                  <a:srgbClr val="00B0F0"/>
                </a:solidFill>
                <a:latin typeface="Calibri" panose="020F0502020204030204" pitchFamily="34" charset="0"/>
                <a:cs typeface="Calibri" panose="020F0502020204030204" pitchFamily="34" charset="0"/>
              </a:rPr>
              <a:t>vertical septa </a:t>
            </a:r>
            <a:r>
              <a:rPr lang="en-US" sz="2400" dirty="0">
                <a:latin typeface="Calibri" panose="020F0502020204030204" pitchFamily="34" charset="0"/>
                <a:cs typeface="Calibri" panose="020F0502020204030204" pitchFamily="34" charset="0"/>
              </a:rPr>
              <a:t>into </a:t>
            </a:r>
            <a:r>
              <a:rPr lang="en-US" sz="2400" b="1" dirty="0">
                <a:solidFill>
                  <a:srgbClr val="7030A0"/>
                </a:solidFill>
                <a:latin typeface="Calibri" panose="020F0502020204030204" pitchFamily="34" charset="0"/>
                <a:cs typeface="Calibri" panose="020F0502020204030204" pitchFamily="34" charset="0"/>
              </a:rPr>
              <a:t>four chambers:</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FF0000"/>
                </a:solidFill>
                <a:latin typeface="Calibri" panose="020F0502020204030204" pitchFamily="34" charset="0"/>
                <a:cs typeface="Calibri" panose="020F0502020204030204" pitchFamily="34" charset="0"/>
              </a:rPr>
              <a:t>right and left atria and the right and left ventricles.</a:t>
            </a:r>
          </a:p>
          <a:p>
            <a:pPr>
              <a:lnSpc>
                <a:spcPct val="150000"/>
              </a:lnSpc>
              <a:buFont typeface="Wingdings" panose="05000000000000000000" pitchFamily="2" charset="2"/>
              <a:buChar char="Ø"/>
            </a:pPr>
            <a:r>
              <a:rPr lang="en-US" sz="2400" b="1" dirty="0">
                <a:solidFill>
                  <a:srgbClr val="7030A0"/>
                </a:solidFill>
                <a:latin typeface="Calibri" panose="020F0502020204030204" pitchFamily="34" charset="0"/>
                <a:cs typeface="Calibri" panose="020F0502020204030204" pitchFamily="34" charset="0"/>
              </a:rPr>
              <a:t>Right atrium </a:t>
            </a:r>
            <a:r>
              <a:rPr lang="en-US" sz="2400" dirty="0">
                <a:latin typeface="Calibri" panose="020F0502020204030204" pitchFamily="34" charset="0"/>
                <a:cs typeface="Calibri" panose="020F0502020204030204" pitchFamily="34" charset="0"/>
              </a:rPr>
              <a:t>lies </a:t>
            </a:r>
            <a:r>
              <a:rPr lang="en-US" sz="2400" dirty="0">
                <a:solidFill>
                  <a:srgbClr val="7030A0"/>
                </a:solidFill>
                <a:latin typeface="Calibri" panose="020F0502020204030204" pitchFamily="34" charset="0"/>
                <a:cs typeface="Calibri" panose="020F0502020204030204" pitchFamily="34" charset="0"/>
              </a:rPr>
              <a:t>anterior</a:t>
            </a:r>
            <a:r>
              <a:rPr lang="en-US" sz="2400" dirty="0">
                <a:latin typeface="Calibri" panose="020F0502020204030204" pitchFamily="34" charset="0"/>
                <a:cs typeface="Calibri" panose="020F0502020204030204" pitchFamily="34" charset="0"/>
              </a:rPr>
              <a:t> to the </a:t>
            </a:r>
            <a:r>
              <a:rPr lang="en-US" sz="2400" b="1" dirty="0">
                <a:solidFill>
                  <a:srgbClr val="7030A0"/>
                </a:solidFill>
                <a:latin typeface="Calibri" panose="020F0502020204030204" pitchFamily="34" charset="0"/>
                <a:cs typeface="Calibri" panose="020F0502020204030204" pitchFamily="34" charset="0"/>
              </a:rPr>
              <a:t>left atrium</a:t>
            </a:r>
            <a:r>
              <a:rPr lang="en-US" sz="2400" dirty="0">
                <a:latin typeface="Calibri" panose="020F0502020204030204" pitchFamily="34" charset="0"/>
                <a:cs typeface="Calibri" panose="020F0502020204030204" pitchFamily="34" charset="0"/>
              </a:rPr>
              <a:t>, and the </a:t>
            </a:r>
            <a:r>
              <a:rPr lang="en-US" sz="2400" b="1" dirty="0">
                <a:solidFill>
                  <a:srgbClr val="FF0000"/>
                </a:solidFill>
                <a:latin typeface="Calibri" panose="020F0502020204030204" pitchFamily="34" charset="0"/>
                <a:cs typeface="Calibri" panose="020F0502020204030204" pitchFamily="34" charset="0"/>
              </a:rPr>
              <a:t>right ventricle </a:t>
            </a:r>
            <a:r>
              <a:rPr lang="en-US" sz="2400" dirty="0">
                <a:latin typeface="Calibri" panose="020F0502020204030204" pitchFamily="34" charset="0"/>
                <a:cs typeface="Calibri" panose="020F0502020204030204" pitchFamily="34" charset="0"/>
              </a:rPr>
              <a:t>lies anterior to the </a:t>
            </a:r>
            <a:r>
              <a:rPr lang="en-US" sz="2400" b="1" dirty="0">
                <a:solidFill>
                  <a:srgbClr val="FF0000"/>
                </a:solidFill>
                <a:latin typeface="Calibri" panose="020F0502020204030204" pitchFamily="34" charset="0"/>
                <a:cs typeface="Calibri" panose="020F0502020204030204" pitchFamily="34" charset="0"/>
              </a:rPr>
              <a:t>left ventricle.</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walls of the heart are composed of cardiac muscle, the </a:t>
            </a:r>
            <a:r>
              <a:rPr lang="en-US" sz="2400" b="1" dirty="0">
                <a:solidFill>
                  <a:srgbClr val="00B0F0"/>
                </a:solidFill>
                <a:latin typeface="Calibri" panose="020F0502020204030204" pitchFamily="34" charset="0"/>
                <a:cs typeface="Calibri" panose="020F0502020204030204" pitchFamily="34" charset="0"/>
              </a:rPr>
              <a:t>myocardium; </a:t>
            </a:r>
            <a:r>
              <a:rPr lang="en-US" sz="2400" dirty="0">
                <a:latin typeface="Calibri" panose="020F0502020204030204" pitchFamily="34" charset="0"/>
                <a:cs typeface="Calibri" panose="020F0502020204030204" pitchFamily="34" charset="0"/>
              </a:rPr>
              <a:t>covered externally with serous pericardium, the </a:t>
            </a:r>
            <a:r>
              <a:rPr lang="en-US" sz="2400" b="1" dirty="0">
                <a:solidFill>
                  <a:srgbClr val="00B0F0"/>
                </a:solidFill>
                <a:latin typeface="Calibri" panose="020F0502020204030204" pitchFamily="34" charset="0"/>
                <a:cs typeface="Calibri" panose="020F0502020204030204" pitchFamily="34" charset="0"/>
              </a:rPr>
              <a:t>epicardium</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and lined internally with a layer of endothelium, the </a:t>
            </a:r>
            <a:r>
              <a:rPr lang="en-US" sz="2400" b="1" dirty="0">
                <a:solidFill>
                  <a:srgbClr val="00B0F0"/>
                </a:solidFill>
                <a:latin typeface="Calibri" panose="020F0502020204030204" pitchFamily="34" charset="0"/>
                <a:cs typeface="Calibri" panose="020F0502020204030204" pitchFamily="34" charset="0"/>
              </a:rPr>
              <a:t>endocardium</a:t>
            </a:r>
            <a:r>
              <a:rPr lang="en-US" sz="2400" b="1"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8758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208C1-C77A-A524-4C10-A95A7088394A}"/>
              </a:ext>
            </a:extLst>
          </p:cNvPr>
          <p:cNvPicPr>
            <a:picLocks noChangeAspect="1"/>
          </p:cNvPicPr>
          <p:nvPr/>
        </p:nvPicPr>
        <p:blipFill>
          <a:blip r:embed="rId2"/>
          <a:stretch>
            <a:fillRect/>
          </a:stretch>
        </p:blipFill>
        <p:spPr>
          <a:xfrm>
            <a:off x="110168" y="759661"/>
            <a:ext cx="5681033" cy="5356403"/>
          </a:xfrm>
          <a:prstGeom prst="rect">
            <a:avLst/>
          </a:prstGeom>
        </p:spPr>
      </p:pic>
      <p:pic>
        <p:nvPicPr>
          <p:cNvPr id="5" name="Picture 4">
            <a:extLst>
              <a:ext uri="{FF2B5EF4-FFF2-40B4-BE49-F238E27FC236}">
                <a16:creationId xmlns:a16="http://schemas.microsoft.com/office/drawing/2014/main" id="{7A29FA39-8EC8-8D8F-5D33-FBD83748E3D2}"/>
              </a:ext>
            </a:extLst>
          </p:cNvPr>
          <p:cNvPicPr>
            <a:picLocks noChangeAspect="1"/>
          </p:cNvPicPr>
          <p:nvPr/>
        </p:nvPicPr>
        <p:blipFill>
          <a:blip r:embed="rId3"/>
          <a:stretch>
            <a:fillRect/>
          </a:stretch>
        </p:blipFill>
        <p:spPr>
          <a:xfrm>
            <a:off x="6400800" y="681725"/>
            <a:ext cx="5338133" cy="5356404"/>
          </a:xfrm>
          <a:prstGeom prst="rect">
            <a:avLst/>
          </a:prstGeom>
        </p:spPr>
      </p:pic>
    </p:spTree>
    <p:extLst>
      <p:ext uri="{BB962C8B-B14F-4D97-AF65-F5344CB8AC3E}">
        <p14:creationId xmlns:p14="http://schemas.microsoft.com/office/powerpoint/2010/main" val="180116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77" y="0"/>
            <a:ext cx="5183820" cy="539646"/>
          </a:xfrm>
        </p:spPr>
        <p:txBody>
          <a:bodyPr>
            <a:normAutofit fontScale="90000"/>
          </a:bodyPr>
          <a:lstStyle/>
          <a:p>
            <a:r>
              <a:rPr lang="en-US" b="1" dirty="0">
                <a:solidFill>
                  <a:srgbClr val="FF0000"/>
                </a:solidFill>
              </a:rPr>
              <a:t>RIGHT ATRIUM</a:t>
            </a:r>
            <a:br>
              <a:rPr lang="en-US" b="1" dirty="0"/>
            </a:br>
            <a:endParaRPr lang="en-US" dirty="0"/>
          </a:p>
        </p:txBody>
      </p:sp>
      <p:sp>
        <p:nvSpPr>
          <p:cNvPr id="3" name="Content Placeholder 2"/>
          <p:cNvSpPr>
            <a:spLocks noGrp="1"/>
          </p:cNvSpPr>
          <p:nvPr>
            <p:ph idx="1"/>
          </p:nvPr>
        </p:nvSpPr>
        <p:spPr>
          <a:xfrm>
            <a:off x="276045" y="554637"/>
            <a:ext cx="11766430" cy="6087703"/>
          </a:xfrm>
        </p:spPr>
        <p:txBody>
          <a:bodyPr>
            <a:no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C00000"/>
                </a:solidFill>
                <a:latin typeface="Calibri" panose="020F0502020204030204" pitchFamily="34" charset="0"/>
                <a:cs typeface="Calibri" panose="020F0502020204030204" pitchFamily="34" charset="0"/>
              </a:rPr>
              <a:t>right atrium </a:t>
            </a:r>
            <a:r>
              <a:rPr lang="en-US" sz="2400" dirty="0">
                <a:latin typeface="Calibri" panose="020F0502020204030204" pitchFamily="34" charset="0"/>
                <a:cs typeface="Calibri" panose="020F0502020204030204" pitchFamily="34" charset="0"/>
              </a:rPr>
              <a:t>consists of a </a:t>
            </a:r>
            <a:r>
              <a:rPr lang="en-US" sz="2400" b="1" dirty="0">
                <a:latin typeface="Calibri" panose="020F0502020204030204" pitchFamily="34" charset="0"/>
                <a:cs typeface="Calibri" panose="020F0502020204030204" pitchFamily="34" charset="0"/>
              </a:rPr>
              <a:t>main cavity and a small outpouching</a:t>
            </a:r>
            <a:r>
              <a:rPr lang="en-US" sz="2400" dirty="0">
                <a:latin typeface="Calibri" panose="020F0502020204030204" pitchFamily="34" charset="0"/>
                <a:cs typeface="Calibri" panose="020F0502020204030204" pitchFamily="34" charset="0"/>
              </a:rPr>
              <a:t>, called </a:t>
            </a:r>
            <a:r>
              <a:rPr lang="en-US" sz="2400" b="1" dirty="0">
                <a:solidFill>
                  <a:srgbClr val="00B0F0"/>
                </a:solidFill>
                <a:latin typeface="Calibri" panose="020F0502020204030204" pitchFamily="34" charset="0"/>
                <a:cs typeface="Calibri" panose="020F0502020204030204" pitchFamily="34" charset="0"/>
              </a:rPr>
              <a:t>auricle</a:t>
            </a:r>
            <a:r>
              <a:rPr lang="en-US" sz="2400" dirty="0">
                <a:latin typeface="Calibri" panose="020F0502020204030204" pitchFamily="34" charset="0"/>
                <a:cs typeface="Calibri" panose="020F0502020204030204" pitchFamily="34" charset="0"/>
              </a:rPr>
              <a:t>.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On the outside of the heart at the junction between the right atrium and the right auricle is a </a:t>
            </a:r>
            <a:r>
              <a:rPr lang="en-US" sz="2400" b="1" dirty="0">
                <a:solidFill>
                  <a:schemeClr val="tx1"/>
                </a:solidFill>
                <a:latin typeface="Calibri" panose="020F0502020204030204" pitchFamily="34" charset="0"/>
                <a:cs typeface="Calibri" panose="020F0502020204030204" pitchFamily="34" charset="0"/>
              </a:rPr>
              <a:t>vertical groove, </a:t>
            </a:r>
            <a:r>
              <a:rPr lang="en-US" sz="2400" dirty="0">
                <a:latin typeface="Calibri" panose="020F0502020204030204" pitchFamily="34" charset="0"/>
                <a:cs typeface="Calibri" panose="020F0502020204030204" pitchFamily="34" charset="0"/>
              </a:rPr>
              <a:t>the </a:t>
            </a:r>
            <a:r>
              <a:rPr lang="en-US" sz="2400" b="1" dirty="0">
                <a:solidFill>
                  <a:srgbClr val="0070C0"/>
                </a:solidFill>
                <a:latin typeface="Calibri" panose="020F0502020204030204" pitchFamily="34" charset="0"/>
                <a:cs typeface="Calibri" panose="020F0502020204030204" pitchFamily="34" charset="0"/>
              </a:rPr>
              <a:t>sulcus terminalis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which on the inside forms a ridge, the </a:t>
            </a:r>
            <a:r>
              <a:rPr lang="en-US" sz="2400" b="1" dirty="0">
                <a:solidFill>
                  <a:srgbClr val="00B050"/>
                </a:solidFill>
                <a:latin typeface="Calibri" panose="020F0502020204030204" pitchFamily="34" charset="0"/>
                <a:cs typeface="Calibri" panose="020F0502020204030204" pitchFamily="34" charset="0"/>
              </a:rPr>
              <a:t>crista terminalis.</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main part of the atrium called </a:t>
            </a:r>
            <a:r>
              <a:rPr lang="en-US" sz="2400" b="1" dirty="0">
                <a:solidFill>
                  <a:srgbClr val="7030A0"/>
                </a:solidFill>
                <a:latin typeface="Calibri" panose="020F0502020204030204" pitchFamily="34" charset="0"/>
                <a:cs typeface="Calibri" panose="020F0502020204030204" pitchFamily="34" charset="0"/>
              </a:rPr>
              <a:t>sinus venarum </a:t>
            </a:r>
            <a:r>
              <a:rPr lang="en-US" sz="2400" dirty="0">
                <a:latin typeface="Calibri" panose="020F0502020204030204" pitchFamily="34" charset="0"/>
                <a:cs typeface="Calibri" panose="020F0502020204030204" pitchFamily="34" charset="0"/>
              </a:rPr>
              <a:t>that lies posterior to the Crista terminalis is smooth walled and is derived embryologically from the </a:t>
            </a:r>
            <a:r>
              <a:rPr lang="en-US" sz="2400" b="1" dirty="0">
                <a:latin typeface="Calibri" panose="020F0502020204030204" pitchFamily="34" charset="0"/>
                <a:cs typeface="Calibri" panose="020F0502020204030204" pitchFamily="34" charset="0"/>
              </a:rPr>
              <a:t>sinus venosus.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part of the atrium located anterior to crista terminalis called </a:t>
            </a:r>
            <a:r>
              <a:rPr lang="en-US" sz="2400" b="1" dirty="0">
                <a:solidFill>
                  <a:srgbClr val="7030A0"/>
                </a:solidFill>
                <a:latin typeface="Calibri" panose="020F0502020204030204" pitchFamily="34" charset="0"/>
                <a:cs typeface="Calibri" panose="020F0502020204030204" pitchFamily="34" charset="0"/>
              </a:rPr>
              <a:t>atrium proper </a:t>
            </a:r>
            <a:r>
              <a:rPr lang="en-US" sz="2400" dirty="0">
                <a:latin typeface="Calibri" panose="020F0502020204030204" pitchFamily="34" charset="0"/>
                <a:cs typeface="Calibri" panose="020F0502020204030204" pitchFamily="34" charset="0"/>
              </a:rPr>
              <a:t> includes </a:t>
            </a:r>
            <a:r>
              <a:rPr lang="en-US" sz="2400" b="1" dirty="0">
                <a:latin typeface="Calibri" panose="020F0502020204030204" pitchFamily="34" charset="0"/>
                <a:cs typeface="Calibri" panose="020F0502020204030204" pitchFamily="34" charset="0"/>
              </a:rPr>
              <a:t>right auricle </a:t>
            </a:r>
            <a:r>
              <a:rPr lang="en-US" sz="2400" dirty="0">
                <a:latin typeface="Calibri" panose="020F0502020204030204" pitchFamily="34" charset="0"/>
                <a:cs typeface="Calibri" panose="020F0502020204030204" pitchFamily="34" charset="0"/>
              </a:rPr>
              <a:t>roughened or trabeculated by bundles of muscle fibers, the </a:t>
            </a:r>
            <a:r>
              <a:rPr lang="en-US" sz="2400" b="1" dirty="0">
                <a:solidFill>
                  <a:srgbClr val="FF0000"/>
                </a:solidFill>
                <a:latin typeface="Calibri" panose="020F0502020204030204" pitchFamily="34" charset="0"/>
                <a:cs typeface="Calibri" panose="020F0502020204030204" pitchFamily="34" charset="0"/>
              </a:rPr>
              <a:t>musculi pectinate </a:t>
            </a:r>
            <a:r>
              <a:rPr lang="en-US" sz="2400" dirty="0">
                <a:solidFill>
                  <a:srgbClr val="FF0000"/>
                </a:solidFill>
                <a:latin typeface="Calibri" panose="020F0502020204030204" pitchFamily="34" charset="0"/>
                <a:cs typeface="Calibri" panose="020F0502020204030204" pitchFamily="34" charset="0"/>
              </a:rPr>
              <a:t>(</a:t>
            </a:r>
            <a:r>
              <a:rPr lang="en-US" sz="2400" i="0" dirty="0">
                <a:solidFill>
                  <a:srgbClr val="FF0000"/>
                </a:solidFill>
                <a:effectLst/>
                <a:latin typeface="acumin-pro"/>
              </a:rPr>
              <a:t>pectinate muscles)</a:t>
            </a:r>
            <a:r>
              <a:rPr lang="en-US" sz="2400" dirty="0">
                <a:solidFill>
                  <a:srgbClr val="FF000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This anterior part is derived embryologically from the primitive atrium.</a:t>
            </a:r>
          </a:p>
        </p:txBody>
      </p:sp>
    </p:spTree>
    <p:extLst>
      <p:ext uri="{BB962C8B-B14F-4D97-AF65-F5344CB8AC3E}">
        <p14:creationId xmlns:p14="http://schemas.microsoft.com/office/powerpoint/2010/main" val="321466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6182EF-288F-FD99-FE02-A70ABB9E5DE1}"/>
              </a:ext>
            </a:extLst>
          </p:cNvPr>
          <p:cNvPicPr>
            <a:picLocks noChangeAspect="1"/>
          </p:cNvPicPr>
          <p:nvPr/>
        </p:nvPicPr>
        <p:blipFill>
          <a:blip r:embed="rId2"/>
          <a:stretch>
            <a:fillRect/>
          </a:stretch>
        </p:blipFill>
        <p:spPr>
          <a:xfrm>
            <a:off x="0" y="110257"/>
            <a:ext cx="6780362" cy="6780362"/>
          </a:xfrm>
          <a:prstGeom prst="rect">
            <a:avLst/>
          </a:prstGeom>
        </p:spPr>
      </p:pic>
      <p:pic>
        <p:nvPicPr>
          <p:cNvPr id="2" name="Picture 1">
            <a:extLst>
              <a:ext uri="{FF2B5EF4-FFF2-40B4-BE49-F238E27FC236}">
                <a16:creationId xmlns:a16="http://schemas.microsoft.com/office/drawing/2014/main" id="{F3FC76D9-0123-CEF2-F373-EAAB9675C85F}"/>
              </a:ext>
            </a:extLst>
          </p:cNvPr>
          <p:cNvPicPr>
            <a:picLocks noChangeAspect="1"/>
          </p:cNvPicPr>
          <p:nvPr/>
        </p:nvPicPr>
        <p:blipFill>
          <a:blip r:embed="rId3"/>
          <a:stretch>
            <a:fillRect/>
          </a:stretch>
        </p:blipFill>
        <p:spPr>
          <a:xfrm>
            <a:off x="7379674" y="1397480"/>
            <a:ext cx="4812326" cy="4812326"/>
          </a:xfrm>
          <a:prstGeom prst="rect">
            <a:avLst/>
          </a:prstGeom>
        </p:spPr>
      </p:pic>
    </p:spTree>
    <p:extLst>
      <p:ext uri="{BB962C8B-B14F-4D97-AF65-F5344CB8AC3E}">
        <p14:creationId xmlns:p14="http://schemas.microsoft.com/office/powerpoint/2010/main" val="184746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39876" y="2125428"/>
            <a:ext cx="4186791" cy="4351338"/>
          </a:xfrm>
          <a:prstGeom prst="rect">
            <a:avLst/>
          </a:prstGeom>
        </p:spPr>
      </p:pic>
      <p:pic>
        <p:nvPicPr>
          <p:cNvPr id="5" name="Picture 4"/>
          <p:cNvPicPr>
            <a:picLocks noChangeAspect="1"/>
          </p:cNvPicPr>
          <p:nvPr/>
        </p:nvPicPr>
        <p:blipFill>
          <a:blip r:embed="rId3"/>
          <a:stretch>
            <a:fillRect/>
          </a:stretch>
        </p:blipFill>
        <p:spPr>
          <a:xfrm>
            <a:off x="-95250" y="-1086612"/>
            <a:ext cx="12382500" cy="9067800"/>
          </a:xfrm>
          <a:prstGeom prst="rect">
            <a:avLst/>
          </a:prstGeom>
        </p:spPr>
      </p:pic>
    </p:spTree>
    <p:extLst>
      <p:ext uri="{BB962C8B-B14F-4D97-AF65-F5344CB8AC3E}">
        <p14:creationId xmlns:p14="http://schemas.microsoft.com/office/powerpoint/2010/main" val="2423500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45180" cy="689548"/>
          </a:xfrm>
        </p:spPr>
        <p:txBody>
          <a:bodyPr/>
          <a:lstStyle/>
          <a:p>
            <a:r>
              <a:rPr lang="en-US" b="1" dirty="0">
                <a:solidFill>
                  <a:srgbClr val="7030A0"/>
                </a:solidFill>
              </a:rPr>
              <a:t>RIGHT ATRIUM</a:t>
            </a:r>
            <a:endParaRPr lang="en-US" dirty="0"/>
          </a:p>
        </p:txBody>
      </p:sp>
      <p:sp>
        <p:nvSpPr>
          <p:cNvPr id="3" name="Content Placeholder 2"/>
          <p:cNvSpPr>
            <a:spLocks noGrp="1"/>
          </p:cNvSpPr>
          <p:nvPr>
            <p:ph idx="1"/>
          </p:nvPr>
        </p:nvSpPr>
        <p:spPr>
          <a:xfrm>
            <a:off x="-1" y="824459"/>
            <a:ext cx="10298243" cy="6033541"/>
          </a:xfrm>
        </p:spPr>
        <p:txBody>
          <a:bodyPr>
            <a:normAutofit/>
          </a:bodyPr>
          <a:lstStyle/>
          <a:p>
            <a:pPr>
              <a:lnSpc>
                <a:spcPct val="150000"/>
              </a:lnSpc>
              <a:buFont typeface="Wingdings" panose="05000000000000000000" pitchFamily="2" charset="2"/>
              <a:buChar char="v"/>
            </a:pPr>
            <a:r>
              <a:rPr lang="en-US" sz="2000" b="1" dirty="0">
                <a:solidFill>
                  <a:srgbClr val="7030A0"/>
                </a:solidFill>
              </a:rPr>
              <a:t>Openings into the Right Atrium</a:t>
            </a:r>
            <a:endParaRPr lang="en-US" sz="2000" dirty="0"/>
          </a:p>
          <a:p>
            <a:pPr lvl="1">
              <a:lnSpc>
                <a:spcPct val="150000"/>
              </a:lnSpc>
              <a:buFont typeface="Wingdings" panose="05000000000000000000" pitchFamily="2" charset="2"/>
              <a:buChar char="ü"/>
            </a:pPr>
            <a:r>
              <a:rPr lang="en-US" sz="2000" b="1" dirty="0">
                <a:solidFill>
                  <a:srgbClr val="00B0F0"/>
                </a:solidFill>
              </a:rPr>
              <a:t>Superior vena cava:  </a:t>
            </a:r>
            <a:r>
              <a:rPr lang="en-US" sz="2000" dirty="0">
                <a:solidFill>
                  <a:srgbClr val="00B050"/>
                </a:solidFill>
              </a:rPr>
              <a:t>(no valve) </a:t>
            </a:r>
          </a:p>
          <a:p>
            <a:pPr lvl="1">
              <a:lnSpc>
                <a:spcPct val="150000"/>
              </a:lnSpc>
              <a:buFont typeface="Wingdings" panose="05000000000000000000" pitchFamily="2" charset="2"/>
              <a:buChar char="ü"/>
            </a:pPr>
            <a:r>
              <a:rPr lang="en-US" sz="2000" b="1" dirty="0">
                <a:solidFill>
                  <a:srgbClr val="00B0F0"/>
                </a:solidFill>
              </a:rPr>
              <a:t>Inferior vena cava: </a:t>
            </a:r>
            <a:r>
              <a:rPr lang="en-US" sz="2000" dirty="0">
                <a:solidFill>
                  <a:srgbClr val="00B050"/>
                </a:solidFill>
              </a:rPr>
              <a:t>(nonfunctioning valve)</a:t>
            </a:r>
          </a:p>
          <a:p>
            <a:pPr lvl="1">
              <a:lnSpc>
                <a:spcPct val="150000"/>
              </a:lnSpc>
              <a:buFont typeface="Wingdings" panose="05000000000000000000" pitchFamily="2" charset="2"/>
              <a:buChar char="ü"/>
            </a:pPr>
            <a:r>
              <a:rPr lang="en-US" sz="2000" b="1" dirty="0">
                <a:solidFill>
                  <a:srgbClr val="00B0F0"/>
                </a:solidFill>
              </a:rPr>
              <a:t>Coronary sinus: </a:t>
            </a:r>
            <a:r>
              <a:rPr lang="en-US" sz="2000" b="1" dirty="0"/>
              <a:t> </a:t>
            </a:r>
            <a:r>
              <a:rPr lang="en-US" sz="2000" b="1" dirty="0">
                <a:solidFill>
                  <a:srgbClr val="00B050"/>
                </a:solidFill>
              </a:rPr>
              <a:t>(</a:t>
            </a:r>
            <a:r>
              <a:rPr lang="en-US" sz="2000" dirty="0">
                <a:solidFill>
                  <a:srgbClr val="00B050"/>
                </a:solidFill>
              </a:rPr>
              <a:t>between inferior vena cava and atrioventricular orifice nonfunctioning valve.)</a:t>
            </a:r>
          </a:p>
          <a:p>
            <a:pPr lvl="1">
              <a:lnSpc>
                <a:spcPct val="150000"/>
              </a:lnSpc>
              <a:buFont typeface="Wingdings" panose="05000000000000000000" pitchFamily="2" charset="2"/>
              <a:buChar char="ü"/>
            </a:pPr>
            <a:r>
              <a:rPr lang="en-US" sz="2000" b="1" dirty="0">
                <a:solidFill>
                  <a:srgbClr val="00B0F0"/>
                </a:solidFill>
              </a:rPr>
              <a:t>Right atrioventricular orifice</a:t>
            </a:r>
            <a:r>
              <a:rPr lang="en-US" sz="2000" dirty="0">
                <a:solidFill>
                  <a:srgbClr val="00B0F0"/>
                </a:solidFill>
              </a:rPr>
              <a:t> </a:t>
            </a:r>
            <a:r>
              <a:rPr lang="en-US" sz="2000" dirty="0">
                <a:solidFill>
                  <a:srgbClr val="00B050"/>
                </a:solidFill>
              </a:rPr>
              <a:t>(anterior to the inferior vena cava)</a:t>
            </a:r>
          </a:p>
          <a:p>
            <a:pPr>
              <a:lnSpc>
                <a:spcPct val="150000"/>
              </a:lnSpc>
              <a:buFont typeface="Wingdings" panose="05000000000000000000" pitchFamily="2" charset="2"/>
              <a:buChar char="Ø"/>
            </a:pPr>
            <a:r>
              <a:rPr lang="en-US" sz="2000" b="1" i="1" dirty="0">
                <a:solidFill>
                  <a:srgbClr val="FF0000"/>
                </a:solidFill>
              </a:rPr>
              <a:t>Many small orifices of small veins also drain the wall of the heart and open directly into the right atrium.</a:t>
            </a:r>
          </a:p>
        </p:txBody>
      </p:sp>
    </p:spTree>
    <p:extLst>
      <p:ext uri="{BB962C8B-B14F-4D97-AF65-F5344CB8AC3E}">
        <p14:creationId xmlns:p14="http://schemas.microsoft.com/office/powerpoint/2010/main" val="1738769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1374" y="223957"/>
            <a:ext cx="8212075" cy="742201"/>
          </a:xfrm>
        </p:spPr>
        <p:txBody>
          <a:bodyPr/>
          <a:lstStyle/>
          <a:p>
            <a:r>
              <a:rPr lang="en-US" b="1" dirty="0">
                <a:solidFill>
                  <a:srgbClr val="7030A0"/>
                </a:solidFill>
              </a:rPr>
              <a:t>RIGHT ATRIUM</a:t>
            </a:r>
            <a:endParaRPr lang="en-US" dirty="0"/>
          </a:p>
        </p:txBody>
      </p:sp>
      <p:pic>
        <p:nvPicPr>
          <p:cNvPr id="4" name="Content Placeholder 3"/>
          <p:cNvPicPr>
            <a:picLocks noGrp="1" noChangeAspect="1"/>
          </p:cNvPicPr>
          <p:nvPr>
            <p:ph idx="1"/>
          </p:nvPr>
        </p:nvPicPr>
        <p:blipFill>
          <a:blip r:embed="rId2"/>
          <a:stretch>
            <a:fillRect/>
          </a:stretch>
        </p:blipFill>
        <p:spPr>
          <a:xfrm>
            <a:off x="326611" y="1614488"/>
            <a:ext cx="5341367" cy="4351338"/>
          </a:xfrm>
          <a:prstGeom prst="rect">
            <a:avLst/>
          </a:prstGeom>
        </p:spPr>
      </p:pic>
      <p:pic>
        <p:nvPicPr>
          <p:cNvPr id="5" name="Picture 4"/>
          <p:cNvPicPr>
            <a:picLocks noChangeAspect="1"/>
          </p:cNvPicPr>
          <p:nvPr/>
        </p:nvPicPr>
        <p:blipFill>
          <a:blip r:embed="rId3"/>
          <a:stretch>
            <a:fillRect/>
          </a:stretch>
        </p:blipFill>
        <p:spPr>
          <a:xfrm>
            <a:off x="6096000" y="1751941"/>
            <a:ext cx="6076950" cy="4562475"/>
          </a:xfrm>
          <a:prstGeom prst="rect">
            <a:avLst/>
          </a:prstGeom>
        </p:spPr>
      </p:pic>
    </p:spTree>
    <p:extLst>
      <p:ext uri="{BB962C8B-B14F-4D97-AF65-F5344CB8AC3E}">
        <p14:creationId xmlns:p14="http://schemas.microsoft.com/office/powerpoint/2010/main" val="1183107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700603" cy="614597"/>
          </a:xfrm>
        </p:spPr>
        <p:txBody>
          <a:bodyPr>
            <a:normAutofit fontScale="90000"/>
          </a:bodyPr>
          <a:lstStyle/>
          <a:p>
            <a:r>
              <a:rPr lang="en-US" b="1" dirty="0">
                <a:solidFill>
                  <a:srgbClr val="7030A0"/>
                </a:solidFill>
              </a:rPr>
              <a:t>RIGHT ATRIUM</a:t>
            </a:r>
            <a:endParaRPr lang="en-US" dirty="0"/>
          </a:p>
        </p:txBody>
      </p:sp>
      <p:sp>
        <p:nvSpPr>
          <p:cNvPr id="3" name="Content Placeholder 2"/>
          <p:cNvSpPr>
            <a:spLocks noGrp="1"/>
          </p:cNvSpPr>
          <p:nvPr>
            <p:ph idx="1"/>
          </p:nvPr>
        </p:nvSpPr>
        <p:spPr>
          <a:xfrm>
            <a:off x="0" y="749508"/>
            <a:ext cx="10103370" cy="6340839"/>
          </a:xfrm>
        </p:spPr>
        <p:txBody>
          <a:bodyPr>
            <a:norm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In addition to the rudimentary valve of the inferior vena cava are the </a:t>
            </a:r>
            <a:r>
              <a:rPr lang="en-US" sz="2400" b="1" dirty="0">
                <a:solidFill>
                  <a:srgbClr val="0070C0"/>
                </a:solidFill>
                <a:latin typeface="Calibri" panose="020F0502020204030204" pitchFamily="34" charset="0"/>
                <a:cs typeface="Calibri" panose="020F0502020204030204" pitchFamily="34" charset="0"/>
              </a:rPr>
              <a:t>fossa ovalis </a:t>
            </a:r>
            <a:r>
              <a:rPr lang="en-US" sz="2400" dirty="0">
                <a:latin typeface="Calibri" panose="020F0502020204030204" pitchFamily="34" charset="0"/>
                <a:cs typeface="Calibri" panose="020F0502020204030204" pitchFamily="34" charset="0"/>
              </a:rPr>
              <a:t>and </a:t>
            </a:r>
            <a:r>
              <a:rPr lang="en-US" sz="2400" b="1" dirty="0">
                <a:solidFill>
                  <a:srgbClr val="0070C0"/>
                </a:solidFill>
                <a:latin typeface="Calibri" panose="020F0502020204030204" pitchFamily="34" charset="0"/>
                <a:cs typeface="Calibri" panose="020F0502020204030204" pitchFamily="34" charset="0"/>
              </a:rPr>
              <a:t>anulus ovalis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These latter structures lie on the</a:t>
            </a:r>
            <a:r>
              <a:rPr lang="en-US" sz="2400" dirty="0">
                <a:solidFill>
                  <a:srgbClr val="00B050"/>
                </a:solidFill>
                <a:latin typeface="Calibri" panose="020F0502020204030204" pitchFamily="34" charset="0"/>
                <a:cs typeface="Calibri" panose="020F0502020204030204" pitchFamily="34" charset="0"/>
              </a:rPr>
              <a:t> </a:t>
            </a:r>
            <a:r>
              <a:rPr lang="en-US" sz="2400" b="1" dirty="0">
                <a:solidFill>
                  <a:srgbClr val="00B050"/>
                </a:solidFill>
                <a:latin typeface="Calibri" panose="020F0502020204030204" pitchFamily="34" charset="0"/>
                <a:cs typeface="Calibri" panose="020F0502020204030204" pitchFamily="34" charset="0"/>
              </a:rPr>
              <a:t>atrial septum</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which separates the right atrium from the left atrium.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0070C0"/>
                </a:solidFill>
                <a:latin typeface="Calibri" panose="020F0502020204030204" pitchFamily="34" charset="0"/>
                <a:cs typeface="Calibri" panose="020F0502020204030204" pitchFamily="34" charset="0"/>
              </a:rPr>
              <a:t>fossa ovalis </a:t>
            </a:r>
            <a:r>
              <a:rPr lang="en-US" sz="2400" dirty="0">
                <a:latin typeface="Calibri" panose="020F0502020204030204" pitchFamily="34" charset="0"/>
                <a:cs typeface="Calibri" panose="020F0502020204030204" pitchFamily="34" charset="0"/>
              </a:rPr>
              <a:t>is a shallow depression, which is the site of the </a:t>
            </a:r>
            <a:r>
              <a:rPr lang="en-US" sz="2400" b="1" dirty="0">
                <a:solidFill>
                  <a:srgbClr val="00B050"/>
                </a:solidFill>
                <a:latin typeface="Calibri" panose="020F0502020204030204" pitchFamily="34" charset="0"/>
                <a:cs typeface="Calibri" panose="020F0502020204030204" pitchFamily="34" charset="0"/>
              </a:rPr>
              <a:t>foramen ovale </a:t>
            </a:r>
            <a:r>
              <a:rPr lang="en-US" sz="2400" dirty="0">
                <a:latin typeface="Calibri" panose="020F0502020204030204" pitchFamily="34" charset="0"/>
                <a:cs typeface="Calibri" panose="020F0502020204030204" pitchFamily="34" charset="0"/>
              </a:rPr>
              <a:t>in the fetus .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0070C0"/>
                </a:solidFill>
                <a:latin typeface="Calibri" panose="020F0502020204030204" pitchFamily="34" charset="0"/>
                <a:cs typeface="Calibri" panose="020F0502020204030204" pitchFamily="34" charset="0"/>
              </a:rPr>
              <a:t>anulus ovalis </a:t>
            </a:r>
            <a:r>
              <a:rPr lang="en-US" sz="2400" dirty="0">
                <a:latin typeface="Calibri" panose="020F0502020204030204" pitchFamily="34" charset="0"/>
                <a:cs typeface="Calibri" panose="020F0502020204030204" pitchFamily="34" charset="0"/>
              </a:rPr>
              <a:t>forms the upper margin of the fossa. The floor of the fossa represents the </a:t>
            </a:r>
            <a:r>
              <a:rPr lang="en-US" sz="2400" b="1" i="1" dirty="0">
                <a:solidFill>
                  <a:srgbClr val="7030A0"/>
                </a:solidFill>
                <a:latin typeface="Calibri" panose="020F0502020204030204" pitchFamily="34" charset="0"/>
                <a:cs typeface="Calibri" panose="020F0502020204030204" pitchFamily="34" charset="0"/>
              </a:rPr>
              <a:t>septum primum </a:t>
            </a:r>
            <a:r>
              <a:rPr lang="en-US" sz="2400" dirty="0">
                <a:latin typeface="Calibri" panose="020F0502020204030204" pitchFamily="34" charset="0"/>
                <a:cs typeface="Calibri" panose="020F0502020204030204" pitchFamily="34" charset="0"/>
              </a:rPr>
              <a:t>of the heart of the embryo, and the anulus is formed from the lower edge of the </a:t>
            </a:r>
            <a:r>
              <a:rPr lang="en-US" sz="2400" b="1" i="1" dirty="0">
                <a:solidFill>
                  <a:srgbClr val="7030A0"/>
                </a:solidFill>
                <a:latin typeface="Calibri" panose="020F0502020204030204" pitchFamily="34" charset="0"/>
                <a:cs typeface="Calibri" panose="020F0502020204030204" pitchFamily="34" charset="0"/>
              </a:rPr>
              <a:t>septum secundum. </a:t>
            </a:r>
          </a:p>
        </p:txBody>
      </p:sp>
    </p:spTree>
    <p:extLst>
      <p:ext uri="{BB962C8B-B14F-4D97-AF65-F5344CB8AC3E}">
        <p14:creationId xmlns:p14="http://schemas.microsoft.com/office/powerpoint/2010/main" val="404840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11425" y="190611"/>
            <a:ext cx="5866881" cy="6552977"/>
          </a:xfrm>
          <a:prstGeom prst="rect">
            <a:avLst/>
          </a:prstGeom>
        </p:spPr>
      </p:pic>
      <p:pic>
        <p:nvPicPr>
          <p:cNvPr id="5" name="Picture 4"/>
          <p:cNvPicPr>
            <a:picLocks noChangeAspect="1"/>
          </p:cNvPicPr>
          <p:nvPr/>
        </p:nvPicPr>
        <p:blipFill>
          <a:blip r:embed="rId3"/>
          <a:stretch>
            <a:fillRect/>
          </a:stretch>
        </p:blipFill>
        <p:spPr>
          <a:xfrm>
            <a:off x="6134100" y="188382"/>
            <a:ext cx="5946475" cy="6481236"/>
          </a:xfrm>
          <a:prstGeom prst="rect">
            <a:avLst/>
          </a:prstGeom>
        </p:spPr>
      </p:pic>
    </p:spTree>
    <p:extLst>
      <p:ext uri="{BB962C8B-B14F-4D97-AF65-F5344CB8AC3E}">
        <p14:creationId xmlns:p14="http://schemas.microsoft.com/office/powerpoint/2010/main" val="11598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EB136-82BF-1FCA-80DC-9636D890D2F0}"/>
              </a:ext>
            </a:extLst>
          </p:cNvPr>
          <p:cNvPicPr>
            <a:picLocks noChangeAspect="1"/>
          </p:cNvPicPr>
          <p:nvPr/>
        </p:nvPicPr>
        <p:blipFill>
          <a:blip r:embed="rId2"/>
          <a:stretch>
            <a:fillRect/>
          </a:stretch>
        </p:blipFill>
        <p:spPr>
          <a:xfrm>
            <a:off x="1620327" y="1104180"/>
            <a:ext cx="8005313" cy="4502989"/>
          </a:xfrm>
          <a:prstGeom prst="rect">
            <a:avLst/>
          </a:prstGeom>
        </p:spPr>
      </p:pic>
    </p:spTree>
    <p:extLst>
      <p:ext uri="{BB962C8B-B14F-4D97-AF65-F5344CB8AC3E}">
        <p14:creationId xmlns:p14="http://schemas.microsoft.com/office/powerpoint/2010/main" val="1854674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6564" y="32098"/>
            <a:ext cx="7793806" cy="660400"/>
          </a:xfrm>
        </p:spPr>
        <p:txBody>
          <a:bodyPr/>
          <a:lstStyle/>
          <a:p>
            <a:r>
              <a:rPr lang="en-US" b="1" dirty="0">
                <a:solidFill>
                  <a:srgbClr val="7030A0"/>
                </a:solidFill>
              </a:rPr>
              <a:t>RIGHT ATRIUM</a:t>
            </a:r>
            <a:endParaRPr lang="en-US" dirty="0"/>
          </a:p>
        </p:txBody>
      </p:sp>
      <p:pic>
        <p:nvPicPr>
          <p:cNvPr id="6" name="Content Placeholder 5"/>
          <p:cNvPicPr>
            <a:picLocks noGrp="1" noChangeAspect="1"/>
          </p:cNvPicPr>
          <p:nvPr>
            <p:ph idx="1"/>
          </p:nvPr>
        </p:nvPicPr>
        <p:blipFill>
          <a:blip r:embed="rId2"/>
          <a:stretch>
            <a:fillRect/>
          </a:stretch>
        </p:blipFill>
        <p:spPr>
          <a:xfrm>
            <a:off x="381000" y="1378123"/>
            <a:ext cx="4768402" cy="4591355"/>
          </a:xfrm>
          <a:prstGeom prst="rect">
            <a:avLst/>
          </a:prstGeom>
        </p:spPr>
      </p:pic>
      <p:pic>
        <p:nvPicPr>
          <p:cNvPr id="7" name="Picture 6"/>
          <p:cNvPicPr>
            <a:picLocks noChangeAspect="1"/>
          </p:cNvPicPr>
          <p:nvPr/>
        </p:nvPicPr>
        <p:blipFill>
          <a:blip r:embed="rId3"/>
          <a:stretch>
            <a:fillRect/>
          </a:stretch>
        </p:blipFill>
        <p:spPr>
          <a:xfrm>
            <a:off x="6134100" y="872631"/>
            <a:ext cx="5715000" cy="5553075"/>
          </a:xfrm>
          <a:prstGeom prst="rect">
            <a:avLst/>
          </a:prstGeom>
        </p:spPr>
      </p:pic>
    </p:spTree>
    <p:extLst>
      <p:ext uri="{BB962C8B-B14F-4D97-AF65-F5344CB8AC3E}">
        <p14:creationId xmlns:p14="http://schemas.microsoft.com/office/powerpoint/2010/main" val="429973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 y="1"/>
            <a:ext cx="4704134" cy="569626"/>
          </a:xfrm>
        </p:spPr>
        <p:txBody>
          <a:bodyPr>
            <a:normAutofit fontScale="90000"/>
          </a:bodyPr>
          <a:lstStyle/>
          <a:p>
            <a:r>
              <a:rPr lang="en-US" b="1" dirty="0">
                <a:solidFill>
                  <a:srgbClr val="7030A0"/>
                </a:solidFill>
              </a:rPr>
              <a:t>Right Ventricle</a:t>
            </a:r>
            <a:br>
              <a:rPr lang="en-US" b="1" dirty="0"/>
            </a:br>
            <a:endParaRPr lang="en-US" dirty="0"/>
          </a:p>
        </p:txBody>
      </p:sp>
      <p:sp>
        <p:nvSpPr>
          <p:cNvPr id="3" name="Content Placeholder 2"/>
          <p:cNvSpPr>
            <a:spLocks noGrp="1"/>
          </p:cNvSpPr>
          <p:nvPr>
            <p:ph idx="1"/>
          </p:nvPr>
        </p:nvSpPr>
        <p:spPr>
          <a:xfrm>
            <a:off x="0" y="734518"/>
            <a:ext cx="10073390" cy="6123481"/>
          </a:xfrm>
        </p:spPr>
        <p:txBody>
          <a:bodyPr>
            <a:normAutofit/>
          </a:bodyPr>
          <a:lstStyle/>
          <a:p>
            <a:pPr>
              <a:lnSpc>
                <a:spcPct val="15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Communicates with the right atrium through the </a:t>
            </a:r>
            <a:r>
              <a:rPr lang="en-US" sz="2000" b="1" dirty="0">
                <a:solidFill>
                  <a:srgbClr val="0070C0"/>
                </a:solidFill>
                <a:latin typeface="Calibri" panose="020F0502020204030204" pitchFamily="34" charset="0"/>
                <a:cs typeface="Calibri" panose="020F0502020204030204" pitchFamily="34" charset="0"/>
              </a:rPr>
              <a:t>atrioventricular orifice</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and with the pulmonary trunk through the </a:t>
            </a:r>
            <a:r>
              <a:rPr lang="en-US" sz="2000" b="1" dirty="0">
                <a:solidFill>
                  <a:srgbClr val="0070C0"/>
                </a:solidFill>
                <a:latin typeface="Calibri" panose="020F0502020204030204" pitchFamily="34" charset="0"/>
                <a:cs typeface="Calibri" panose="020F0502020204030204" pitchFamily="34" charset="0"/>
              </a:rPr>
              <a:t>pulmonary orifice</a:t>
            </a:r>
            <a:r>
              <a:rPr lang="en-US" sz="2000" b="1" dirty="0">
                <a:latin typeface="Calibri" panose="020F0502020204030204" pitchFamily="34" charset="0"/>
                <a:cs typeface="Calibri" panose="020F0502020204030204" pitchFamily="34" charset="0"/>
              </a:rPr>
              <a:t>.</a:t>
            </a:r>
          </a:p>
          <a:p>
            <a:pPr>
              <a:lnSpc>
                <a:spcPct val="15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As the cavity approaches the pulmonary orifice, it becomes funnel shaped, at which point it is referred to as the </a:t>
            </a:r>
            <a:r>
              <a:rPr lang="en-US" sz="2000" b="1" dirty="0">
                <a:solidFill>
                  <a:srgbClr val="00B050"/>
                </a:solidFill>
                <a:latin typeface="Calibri" panose="020F0502020204030204" pitchFamily="34" charset="0"/>
                <a:cs typeface="Calibri" panose="020F0502020204030204" pitchFamily="34" charset="0"/>
              </a:rPr>
              <a:t>infundibulum</a:t>
            </a:r>
            <a:r>
              <a:rPr lang="en-US" sz="2000" b="1" dirty="0">
                <a:latin typeface="Calibri" panose="020F0502020204030204" pitchFamily="34" charset="0"/>
                <a:cs typeface="Calibri" panose="020F0502020204030204" pitchFamily="34" charset="0"/>
              </a:rPr>
              <a:t>.</a:t>
            </a:r>
          </a:p>
          <a:p>
            <a:pPr>
              <a:lnSpc>
                <a:spcPct val="15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The walls of the right ventricle are much thicker than those of the right atrium and show several internal</a:t>
            </a:r>
            <a:r>
              <a:rPr lang="en-US" sz="2000" b="1" dirty="0">
                <a:latin typeface="Calibri" panose="020F0502020204030204" pitchFamily="34" charset="0"/>
                <a:cs typeface="Calibri" panose="020F0502020204030204" pitchFamily="34" charset="0"/>
              </a:rPr>
              <a:t> projecting ridges </a:t>
            </a:r>
            <a:r>
              <a:rPr lang="en-US" sz="2000" dirty="0">
                <a:latin typeface="Calibri" panose="020F0502020204030204" pitchFamily="34" charset="0"/>
                <a:cs typeface="Calibri" panose="020F0502020204030204" pitchFamily="34" charset="0"/>
              </a:rPr>
              <a:t>formed of muscle bundles. </a:t>
            </a:r>
          </a:p>
          <a:p>
            <a:pPr>
              <a:lnSpc>
                <a:spcPct val="15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The </a:t>
            </a:r>
            <a:r>
              <a:rPr lang="en-US" sz="2000" b="1" dirty="0">
                <a:latin typeface="Calibri" panose="020F0502020204030204" pitchFamily="34" charset="0"/>
                <a:cs typeface="Calibri" panose="020F0502020204030204" pitchFamily="34" charset="0"/>
              </a:rPr>
              <a:t>projecting ridges </a:t>
            </a:r>
            <a:r>
              <a:rPr lang="en-US" sz="2000" dirty="0">
                <a:latin typeface="Calibri" panose="020F0502020204030204" pitchFamily="34" charset="0"/>
                <a:cs typeface="Calibri" panose="020F0502020204030204" pitchFamily="34" charset="0"/>
              </a:rPr>
              <a:t>give the ventricular wall a spongelike appearance and are known as </a:t>
            </a:r>
            <a:r>
              <a:rPr lang="en-US" sz="2000" b="1" dirty="0">
                <a:solidFill>
                  <a:srgbClr val="0070C0"/>
                </a:solidFill>
                <a:latin typeface="Calibri" panose="020F0502020204030204" pitchFamily="34" charset="0"/>
                <a:cs typeface="Calibri" panose="020F0502020204030204" pitchFamily="34" charset="0"/>
              </a:rPr>
              <a:t>trabeculae carneae. </a:t>
            </a:r>
          </a:p>
        </p:txBody>
      </p:sp>
    </p:spTree>
    <p:extLst>
      <p:ext uri="{BB962C8B-B14F-4D97-AF65-F5344CB8AC3E}">
        <p14:creationId xmlns:p14="http://schemas.microsoft.com/office/powerpoint/2010/main" val="3815103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 y="0"/>
            <a:ext cx="5978298" cy="614597"/>
          </a:xfrm>
        </p:spPr>
        <p:txBody>
          <a:bodyPr>
            <a:normAutofit fontScale="90000"/>
          </a:bodyPr>
          <a:lstStyle/>
          <a:p>
            <a:r>
              <a:rPr lang="en-US" b="1" dirty="0">
                <a:solidFill>
                  <a:srgbClr val="7030A0"/>
                </a:solidFill>
              </a:rPr>
              <a:t>Right Ventricle</a:t>
            </a:r>
            <a:endParaRPr lang="en-US" dirty="0"/>
          </a:p>
        </p:txBody>
      </p:sp>
      <p:sp>
        <p:nvSpPr>
          <p:cNvPr id="3" name="Content Placeholder 2"/>
          <p:cNvSpPr>
            <a:spLocks noGrp="1"/>
          </p:cNvSpPr>
          <p:nvPr>
            <p:ph idx="1"/>
          </p:nvPr>
        </p:nvSpPr>
        <p:spPr>
          <a:xfrm>
            <a:off x="249381" y="779489"/>
            <a:ext cx="9704087" cy="6205927"/>
          </a:xfrm>
        </p:spPr>
        <p:txBody>
          <a:bodyPr>
            <a:norm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00B0F0"/>
                </a:solidFill>
                <a:latin typeface="Calibri" panose="020F0502020204030204" pitchFamily="34" charset="0"/>
                <a:cs typeface="Calibri" panose="020F0502020204030204" pitchFamily="34" charset="0"/>
              </a:rPr>
              <a:t>trabeculae carneae </a:t>
            </a:r>
            <a:r>
              <a:rPr lang="en-US" sz="2400" dirty="0">
                <a:latin typeface="Calibri" panose="020F0502020204030204" pitchFamily="34" charset="0"/>
                <a:cs typeface="Calibri" panose="020F0502020204030204" pitchFamily="34" charset="0"/>
              </a:rPr>
              <a:t>are grouped into </a:t>
            </a:r>
            <a:r>
              <a:rPr lang="en-US" sz="2400" dirty="0">
                <a:solidFill>
                  <a:srgbClr val="00B050"/>
                </a:solidFill>
                <a:latin typeface="Calibri" panose="020F0502020204030204" pitchFamily="34" charset="0"/>
                <a:cs typeface="Calibri" panose="020F0502020204030204" pitchFamily="34" charset="0"/>
              </a:rPr>
              <a:t>three types. </a:t>
            </a:r>
          </a:p>
          <a:p>
            <a:pPr lvl="1">
              <a:lnSpc>
                <a:spcPct val="150000"/>
              </a:lnSpc>
              <a:buClr>
                <a:srgbClr val="C00000"/>
              </a:buClr>
              <a:buFont typeface="Wingdings" panose="05000000000000000000" pitchFamily="2" charset="2"/>
              <a:buChar char="ü"/>
            </a:pPr>
            <a:r>
              <a:rPr lang="en-US" sz="2200" dirty="0">
                <a:latin typeface="Calibri" panose="020F0502020204030204" pitchFamily="34" charset="0"/>
                <a:cs typeface="Calibri" panose="020F0502020204030204" pitchFamily="34" charset="0"/>
              </a:rPr>
              <a:t>The first comprises the </a:t>
            </a:r>
            <a:r>
              <a:rPr lang="en-US" sz="2200" b="1" dirty="0">
                <a:solidFill>
                  <a:srgbClr val="00B050"/>
                </a:solidFill>
                <a:latin typeface="Calibri" panose="020F0502020204030204" pitchFamily="34" charset="0"/>
                <a:cs typeface="Calibri" panose="020F0502020204030204" pitchFamily="34" charset="0"/>
              </a:rPr>
              <a:t>papillary muscles</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which project inward, being attached by their bases to the ventricular wall; their apices are connected by fibrous chords called </a:t>
            </a:r>
            <a:r>
              <a:rPr lang="en-US" sz="2200" b="1" dirty="0">
                <a:solidFill>
                  <a:srgbClr val="0070C0"/>
                </a:solidFill>
                <a:latin typeface="Calibri" panose="020F0502020204030204" pitchFamily="34" charset="0"/>
                <a:cs typeface="Calibri" panose="020F0502020204030204" pitchFamily="34" charset="0"/>
              </a:rPr>
              <a:t>chordae tendineae</a:t>
            </a:r>
            <a:r>
              <a:rPr lang="en-US" sz="2200" dirty="0">
                <a:solidFill>
                  <a:srgbClr val="0070C0"/>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to the cusps of the tricuspid valve . </a:t>
            </a:r>
          </a:p>
          <a:p>
            <a:pPr lvl="1">
              <a:lnSpc>
                <a:spcPct val="150000"/>
              </a:lnSpc>
              <a:buClr>
                <a:srgbClr val="C00000"/>
              </a:buClr>
              <a:buFont typeface="Wingdings" panose="05000000000000000000" pitchFamily="2" charset="2"/>
              <a:buChar char="ü"/>
            </a:pPr>
            <a:r>
              <a:rPr lang="en-US" sz="2200" b="1" dirty="0">
                <a:solidFill>
                  <a:srgbClr val="00B050"/>
                </a:solidFill>
                <a:latin typeface="Calibri" panose="020F0502020204030204" pitchFamily="34" charset="0"/>
                <a:cs typeface="Calibri" panose="020F0502020204030204" pitchFamily="34" charset="0"/>
              </a:rPr>
              <a:t>Second</a:t>
            </a:r>
            <a:r>
              <a:rPr lang="en-US" sz="2200" dirty="0">
                <a:latin typeface="Calibri" panose="020F0502020204030204" pitchFamily="34" charset="0"/>
                <a:cs typeface="Calibri" panose="020F0502020204030204" pitchFamily="34" charset="0"/>
              </a:rPr>
              <a:t> is attached at the ends to the ventricular wall, free in the middle. One of these, the </a:t>
            </a:r>
            <a:r>
              <a:rPr lang="en-US" sz="2200" b="1" dirty="0">
                <a:solidFill>
                  <a:srgbClr val="92D050"/>
                </a:solidFill>
                <a:latin typeface="Calibri" panose="020F0502020204030204" pitchFamily="34" charset="0"/>
                <a:cs typeface="Calibri" panose="020F0502020204030204" pitchFamily="34" charset="0"/>
              </a:rPr>
              <a:t>moderator band</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crosses the ventricular cavity from the septal to the anterior wall. </a:t>
            </a:r>
          </a:p>
          <a:p>
            <a:pPr lvl="1">
              <a:lnSpc>
                <a:spcPct val="150000"/>
              </a:lnSpc>
              <a:buClr>
                <a:srgbClr val="C00000"/>
              </a:buClr>
              <a:buFont typeface="Wingdings" panose="05000000000000000000" pitchFamily="2" charset="2"/>
              <a:buChar char="ü"/>
            </a:pPr>
            <a:r>
              <a:rPr lang="en-US" sz="2200" dirty="0">
                <a:latin typeface="Calibri" panose="020F0502020204030204" pitchFamily="34" charset="0"/>
                <a:cs typeface="Calibri" panose="020F0502020204030204" pitchFamily="34" charset="0"/>
              </a:rPr>
              <a:t>The </a:t>
            </a:r>
            <a:r>
              <a:rPr lang="en-US" sz="2200" b="1" dirty="0">
                <a:solidFill>
                  <a:srgbClr val="00B050"/>
                </a:solidFill>
                <a:latin typeface="Calibri" panose="020F0502020204030204" pitchFamily="34" charset="0"/>
                <a:cs typeface="Calibri" panose="020F0502020204030204" pitchFamily="34" charset="0"/>
              </a:rPr>
              <a:t>third</a:t>
            </a:r>
            <a:r>
              <a:rPr lang="en-US" sz="2200" dirty="0">
                <a:latin typeface="Calibri" panose="020F0502020204030204" pitchFamily="34" charset="0"/>
                <a:cs typeface="Calibri" panose="020F0502020204030204" pitchFamily="34" charset="0"/>
              </a:rPr>
              <a:t> type is simply composed of prominent ridges</a:t>
            </a:r>
          </a:p>
        </p:txBody>
      </p:sp>
    </p:spTree>
    <p:extLst>
      <p:ext uri="{BB962C8B-B14F-4D97-AF65-F5344CB8AC3E}">
        <p14:creationId xmlns:p14="http://schemas.microsoft.com/office/powerpoint/2010/main" val="552981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877339" y="393500"/>
            <a:ext cx="9779577" cy="6464500"/>
          </a:xfrm>
          <a:prstGeom prst="rect">
            <a:avLst/>
          </a:prstGeom>
        </p:spPr>
      </p:pic>
    </p:spTree>
    <p:extLst>
      <p:ext uri="{BB962C8B-B14F-4D97-AF65-F5344CB8AC3E}">
        <p14:creationId xmlns:p14="http://schemas.microsoft.com/office/powerpoint/2010/main" val="199803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709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 y="0"/>
            <a:ext cx="5498613" cy="674557"/>
          </a:xfrm>
        </p:spPr>
        <p:txBody>
          <a:bodyPr/>
          <a:lstStyle/>
          <a:p>
            <a:r>
              <a:rPr lang="en-US" b="1" dirty="0">
                <a:solidFill>
                  <a:srgbClr val="7030A0"/>
                </a:solidFill>
              </a:rPr>
              <a:t>Right Ventricle</a:t>
            </a:r>
            <a:endParaRPr lang="en-US" dirty="0"/>
          </a:p>
        </p:txBody>
      </p:sp>
      <p:sp>
        <p:nvSpPr>
          <p:cNvPr id="3" name="Content Placeholder 2"/>
          <p:cNvSpPr>
            <a:spLocks noGrp="1"/>
          </p:cNvSpPr>
          <p:nvPr>
            <p:ph idx="1"/>
          </p:nvPr>
        </p:nvSpPr>
        <p:spPr>
          <a:xfrm>
            <a:off x="2777" y="899410"/>
            <a:ext cx="9860751" cy="5958589"/>
          </a:xfrm>
        </p:spPr>
        <p:txBody>
          <a:bodyPr>
            <a:noAutofit/>
          </a:bodyPr>
          <a:lstStyle/>
          <a:p>
            <a:pPr>
              <a:lnSpc>
                <a:spcPct val="150000"/>
              </a:lnSpc>
              <a:buFont typeface="Wingdings" panose="05000000000000000000" pitchFamily="2" charset="2"/>
              <a:buChar char="Ø"/>
            </a:pPr>
            <a:r>
              <a:rPr lang="en-US" sz="2000" dirty="0"/>
              <a:t>The </a:t>
            </a:r>
            <a:r>
              <a:rPr lang="en-US" sz="2000" b="1" dirty="0">
                <a:solidFill>
                  <a:srgbClr val="0070C0"/>
                </a:solidFill>
              </a:rPr>
              <a:t>tricuspid valve </a:t>
            </a:r>
            <a:r>
              <a:rPr lang="en-US" sz="2000" dirty="0"/>
              <a:t>guards the </a:t>
            </a:r>
            <a:r>
              <a:rPr lang="en-US" sz="2000" b="1" i="1" dirty="0">
                <a:solidFill>
                  <a:srgbClr val="00B050"/>
                </a:solidFill>
              </a:rPr>
              <a:t>atrioventricular orifice  </a:t>
            </a:r>
            <a:r>
              <a:rPr lang="en-US" sz="2000" dirty="0"/>
              <a:t>and consists of three cusps formed by a fold of endocardium with some connective tissue enclosed: </a:t>
            </a:r>
            <a:r>
              <a:rPr lang="en-US" sz="2000" b="1" dirty="0">
                <a:solidFill>
                  <a:srgbClr val="00B0F0"/>
                </a:solidFill>
              </a:rPr>
              <a:t>anterior, septal, </a:t>
            </a:r>
            <a:r>
              <a:rPr lang="en-US" sz="2000" dirty="0"/>
              <a:t>and </a:t>
            </a:r>
            <a:r>
              <a:rPr lang="en-US" sz="2000" b="1" dirty="0">
                <a:solidFill>
                  <a:srgbClr val="00B0F0"/>
                </a:solidFill>
              </a:rPr>
              <a:t>inferior</a:t>
            </a:r>
            <a:r>
              <a:rPr lang="en-US" sz="2000" b="1" dirty="0"/>
              <a:t> </a:t>
            </a:r>
            <a:r>
              <a:rPr lang="en-US" sz="2000" dirty="0"/>
              <a:t>(posterior) cusps. </a:t>
            </a:r>
          </a:p>
          <a:p>
            <a:pPr>
              <a:lnSpc>
                <a:spcPct val="150000"/>
              </a:lnSpc>
              <a:buFont typeface="Wingdings" panose="05000000000000000000" pitchFamily="2" charset="2"/>
              <a:buChar char="Ø"/>
            </a:pPr>
            <a:r>
              <a:rPr lang="en-US" sz="2000" dirty="0"/>
              <a:t>The bases of the cusps are attached to the fibrous ring of the skeleton of the heart, whereas their free edges and ventricular surfaces are attached to the </a:t>
            </a:r>
            <a:r>
              <a:rPr lang="en-US" sz="2000" b="1" dirty="0">
                <a:solidFill>
                  <a:srgbClr val="0070C0"/>
                </a:solidFill>
              </a:rPr>
              <a:t>chordae tendineae. </a:t>
            </a:r>
          </a:p>
          <a:p>
            <a:pPr>
              <a:lnSpc>
                <a:spcPct val="150000"/>
              </a:lnSpc>
              <a:buFont typeface="Wingdings" panose="05000000000000000000" pitchFamily="2" charset="2"/>
              <a:buChar char="Ø"/>
            </a:pPr>
            <a:r>
              <a:rPr lang="en-US" sz="2000" dirty="0"/>
              <a:t>The </a:t>
            </a:r>
            <a:r>
              <a:rPr lang="en-US" sz="2000" b="1" dirty="0">
                <a:solidFill>
                  <a:srgbClr val="0070C0"/>
                </a:solidFill>
              </a:rPr>
              <a:t>chordae tendineae </a:t>
            </a:r>
            <a:r>
              <a:rPr lang="en-US" sz="2000" dirty="0"/>
              <a:t>connect the cusps to the </a:t>
            </a:r>
            <a:r>
              <a:rPr lang="en-US" sz="2000" b="1" dirty="0">
                <a:solidFill>
                  <a:srgbClr val="00B050"/>
                </a:solidFill>
              </a:rPr>
              <a:t>papillary muscles. </a:t>
            </a:r>
            <a:r>
              <a:rPr lang="en-US" sz="2000" dirty="0"/>
              <a:t>When the ventricle contracts, the papillary muscles contract and prevent the cusps from being forced into the atrium and turning inside out as the intraventricular pressure rises. </a:t>
            </a:r>
          </a:p>
        </p:txBody>
      </p:sp>
    </p:spTree>
    <p:extLst>
      <p:ext uri="{BB962C8B-B14F-4D97-AF65-F5344CB8AC3E}">
        <p14:creationId xmlns:p14="http://schemas.microsoft.com/office/powerpoint/2010/main" val="3539097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5C22DA-AFAF-852F-2F55-86514C65D660}"/>
              </a:ext>
            </a:extLst>
          </p:cNvPr>
          <p:cNvPicPr>
            <a:picLocks noChangeAspect="1"/>
          </p:cNvPicPr>
          <p:nvPr/>
        </p:nvPicPr>
        <p:blipFill>
          <a:blip r:embed="rId2"/>
          <a:stretch>
            <a:fillRect/>
          </a:stretch>
        </p:blipFill>
        <p:spPr>
          <a:xfrm>
            <a:off x="1362974" y="1014413"/>
            <a:ext cx="8839200" cy="4972050"/>
          </a:xfrm>
          <a:prstGeom prst="rect">
            <a:avLst/>
          </a:prstGeom>
        </p:spPr>
      </p:pic>
    </p:spTree>
    <p:extLst>
      <p:ext uri="{BB962C8B-B14F-4D97-AF65-F5344CB8AC3E}">
        <p14:creationId xmlns:p14="http://schemas.microsoft.com/office/powerpoint/2010/main" val="1324388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381469" cy="674557"/>
          </a:xfrm>
        </p:spPr>
        <p:txBody>
          <a:bodyPr/>
          <a:lstStyle/>
          <a:p>
            <a:r>
              <a:rPr lang="en-US" b="1" dirty="0">
                <a:solidFill>
                  <a:srgbClr val="7030A0"/>
                </a:solidFill>
              </a:rPr>
              <a:t>Right Ventricle</a:t>
            </a:r>
            <a:endParaRPr lang="en-US" dirty="0"/>
          </a:p>
        </p:txBody>
      </p:sp>
      <p:sp>
        <p:nvSpPr>
          <p:cNvPr id="3" name="Content Placeholder 2"/>
          <p:cNvSpPr>
            <a:spLocks noGrp="1"/>
          </p:cNvSpPr>
          <p:nvPr>
            <p:ph idx="1"/>
          </p:nvPr>
        </p:nvSpPr>
        <p:spPr>
          <a:xfrm>
            <a:off x="0" y="779489"/>
            <a:ext cx="9786026" cy="6190937"/>
          </a:xfrm>
        </p:spPr>
        <p:txBody>
          <a:bodyPr>
            <a:normAutofit/>
          </a:bodyPr>
          <a:lstStyle/>
          <a:p>
            <a:pPr>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Pulmonary valve </a:t>
            </a:r>
            <a:r>
              <a:rPr lang="en-US" sz="2400" dirty="0">
                <a:latin typeface="Calibri" panose="020F0502020204030204" pitchFamily="34" charset="0"/>
                <a:cs typeface="Calibri" panose="020F0502020204030204" pitchFamily="34" charset="0"/>
              </a:rPr>
              <a:t>guards the </a:t>
            </a:r>
            <a:r>
              <a:rPr lang="en-US" sz="2400" dirty="0">
                <a:solidFill>
                  <a:srgbClr val="00B050"/>
                </a:solidFill>
                <a:latin typeface="Calibri" panose="020F0502020204030204" pitchFamily="34" charset="0"/>
                <a:cs typeface="Calibri" panose="020F0502020204030204" pitchFamily="34" charset="0"/>
              </a:rPr>
              <a:t>pulmonary orifice  </a:t>
            </a:r>
            <a:r>
              <a:rPr lang="en-US" sz="2400" dirty="0">
                <a:latin typeface="Calibri" panose="020F0502020204030204" pitchFamily="34" charset="0"/>
                <a:cs typeface="Calibri" panose="020F0502020204030204" pitchFamily="34" charset="0"/>
              </a:rPr>
              <a:t>and consists of three semilunar cusps formed by folds of endocardium with some connective tissue enclosed.</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attachments of the sides of the cusps to the arterial wall prevent the cusps from prolapsing into the ventricle.</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At the root of the pulmonary trunk are three dilatations called the </a:t>
            </a:r>
            <a:r>
              <a:rPr lang="en-US" sz="2400" b="1" dirty="0">
                <a:solidFill>
                  <a:srgbClr val="0070C0"/>
                </a:solidFill>
                <a:latin typeface="Calibri" panose="020F0502020204030204" pitchFamily="34" charset="0"/>
                <a:cs typeface="Calibri" panose="020F0502020204030204" pitchFamily="34" charset="0"/>
              </a:rPr>
              <a:t>sinuses.</a:t>
            </a:r>
            <a:endParaRPr lang="en-US" sz="2400" dirty="0">
              <a:latin typeface="Calibri" panose="020F0502020204030204" pitchFamily="34" charset="0"/>
              <a:cs typeface="Calibri" panose="020F0502020204030204" pitchFamily="34" charset="0"/>
            </a:endParaRP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three semilunar cusps are arranged with </a:t>
            </a:r>
            <a:r>
              <a:rPr lang="en-US" sz="2400" i="1" dirty="0">
                <a:solidFill>
                  <a:srgbClr val="00B0F0"/>
                </a:solidFill>
                <a:latin typeface="Calibri" panose="020F0502020204030204" pitchFamily="34" charset="0"/>
                <a:cs typeface="Calibri" panose="020F0502020204030204" pitchFamily="34" charset="0"/>
              </a:rPr>
              <a:t>one posterior (left cusp) and two anterior (anterior and right cusps).</a:t>
            </a:r>
          </a:p>
        </p:txBody>
      </p:sp>
    </p:spTree>
    <p:extLst>
      <p:ext uri="{BB962C8B-B14F-4D97-AF65-F5344CB8AC3E}">
        <p14:creationId xmlns:p14="http://schemas.microsoft.com/office/powerpoint/2010/main" val="1172050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CC2C2B-8CE9-424B-7DA2-4CEFB6FB9ED6}"/>
              </a:ext>
            </a:extLst>
          </p:cNvPr>
          <p:cNvPicPr>
            <a:picLocks noChangeAspect="1"/>
          </p:cNvPicPr>
          <p:nvPr/>
        </p:nvPicPr>
        <p:blipFill>
          <a:blip r:embed="rId2"/>
          <a:stretch>
            <a:fillRect/>
          </a:stretch>
        </p:blipFill>
        <p:spPr>
          <a:xfrm>
            <a:off x="2411691" y="1294187"/>
            <a:ext cx="7368618" cy="4412502"/>
          </a:xfrm>
          <a:prstGeom prst="rect">
            <a:avLst/>
          </a:prstGeom>
        </p:spPr>
      </p:pic>
    </p:spTree>
    <p:extLst>
      <p:ext uri="{BB962C8B-B14F-4D97-AF65-F5344CB8AC3E}">
        <p14:creationId xmlns:p14="http://schemas.microsoft.com/office/powerpoint/2010/main" val="296342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1388" y="156238"/>
            <a:ext cx="9567046" cy="660400"/>
          </a:xfrm>
        </p:spPr>
        <p:txBody>
          <a:bodyPr/>
          <a:lstStyle/>
          <a:p>
            <a:r>
              <a:rPr lang="en-US" b="1" dirty="0">
                <a:solidFill>
                  <a:srgbClr val="00B0F0"/>
                </a:solidFill>
              </a:rPr>
              <a:t>PERICARDIUM</a:t>
            </a:r>
            <a:endParaRPr lang="en-US" dirty="0">
              <a:solidFill>
                <a:srgbClr val="00B0F0"/>
              </a:solidFill>
            </a:endParaRPr>
          </a:p>
        </p:txBody>
      </p:sp>
      <p:sp>
        <p:nvSpPr>
          <p:cNvPr id="3" name="Content Placeholder 2"/>
          <p:cNvSpPr>
            <a:spLocks noGrp="1"/>
          </p:cNvSpPr>
          <p:nvPr>
            <p:ph idx="1"/>
          </p:nvPr>
        </p:nvSpPr>
        <p:spPr>
          <a:xfrm>
            <a:off x="181387" y="1100380"/>
            <a:ext cx="11473337" cy="5601381"/>
          </a:xfrm>
        </p:spPr>
        <p:txBody>
          <a:bodyPr>
            <a:normAutofit/>
          </a:bodyPr>
          <a:lstStyle/>
          <a:p>
            <a:pPr>
              <a:lnSpc>
                <a:spcPct val="150000"/>
              </a:lnSpc>
              <a:buFont typeface="Wingdings" panose="05000000000000000000" pitchFamily="2" charset="2"/>
              <a:buChar char="v"/>
            </a:pPr>
            <a:r>
              <a:rPr lang="en-US" sz="3200" b="1" dirty="0">
                <a:solidFill>
                  <a:srgbClr val="7030A0"/>
                </a:solidFill>
                <a:latin typeface="Calibri" panose="020F0502020204030204" pitchFamily="34" charset="0"/>
                <a:cs typeface="Calibri" panose="020F0502020204030204" pitchFamily="34" charset="0"/>
              </a:rPr>
              <a:t>Fibrous pericardium</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strong </a:t>
            </a:r>
            <a:r>
              <a:rPr lang="en-US" sz="2400" i="1" dirty="0">
                <a:solidFill>
                  <a:srgbClr val="00B0F0"/>
                </a:solidFill>
                <a:latin typeface="Calibri" panose="020F0502020204030204" pitchFamily="34" charset="0"/>
                <a:cs typeface="Calibri" panose="020F0502020204030204" pitchFamily="34" charset="0"/>
              </a:rPr>
              <a:t>fibrous part </a:t>
            </a:r>
            <a:r>
              <a:rPr lang="en-US" sz="2400" dirty="0">
                <a:latin typeface="Calibri" panose="020F0502020204030204" pitchFamily="34" charset="0"/>
                <a:cs typeface="Calibri" panose="020F0502020204030204" pitchFamily="34" charset="0"/>
              </a:rPr>
              <a:t>of the sac.</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Firmly </a:t>
            </a:r>
            <a:r>
              <a:rPr lang="en-US" sz="2400" dirty="0">
                <a:solidFill>
                  <a:srgbClr val="00B0F0"/>
                </a:solidFill>
                <a:latin typeface="Calibri" panose="020F0502020204030204" pitchFamily="34" charset="0"/>
                <a:cs typeface="Calibri" panose="020F0502020204030204" pitchFamily="34" charset="0"/>
              </a:rPr>
              <a:t>attached</a:t>
            </a:r>
            <a:r>
              <a:rPr lang="en-US" sz="2400" dirty="0">
                <a:latin typeface="Calibri" panose="020F0502020204030204" pitchFamily="34" charset="0"/>
                <a:cs typeface="Calibri" panose="020F0502020204030204" pitchFamily="34" charset="0"/>
              </a:rPr>
              <a:t> below to the </a:t>
            </a:r>
            <a:r>
              <a:rPr lang="en-US" sz="2400" i="1" dirty="0">
                <a:solidFill>
                  <a:srgbClr val="00B050"/>
                </a:solidFill>
                <a:latin typeface="Calibri" panose="020F0502020204030204" pitchFamily="34" charset="0"/>
                <a:cs typeface="Calibri" panose="020F0502020204030204" pitchFamily="34" charset="0"/>
              </a:rPr>
              <a:t>central tendon </a:t>
            </a:r>
            <a:r>
              <a:rPr lang="en-US" sz="2400" dirty="0">
                <a:latin typeface="Calibri" panose="020F0502020204030204" pitchFamily="34" charset="0"/>
                <a:cs typeface="Calibri" panose="020F0502020204030204" pitchFamily="34" charset="0"/>
              </a:rPr>
              <a:t>of the </a:t>
            </a:r>
            <a:r>
              <a:rPr lang="en-US" sz="2400" dirty="0">
                <a:solidFill>
                  <a:srgbClr val="7030A0"/>
                </a:solidFill>
                <a:latin typeface="Calibri" panose="020F0502020204030204" pitchFamily="34" charset="0"/>
                <a:cs typeface="Calibri" panose="020F0502020204030204" pitchFamily="34" charset="0"/>
              </a:rPr>
              <a:t>diaphragm.</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It </a:t>
            </a:r>
            <a:r>
              <a:rPr lang="en-US" sz="2400" dirty="0">
                <a:solidFill>
                  <a:srgbClr val="7030A0"/>
                </a:solidFill>
                <a:latin typeface="Calibri" panose="020F0502020204030204" pitchFamily="34" charset="0"/>
                <a:cs typeface="Calibri" panose="020F0502020204030204" pitchFamily="34" charset="0"/>
              </a:rPr>
              <a:t>fuses with the outer coats of the great blood vessels </a:t>
            </a:r>
            <a:r>
              <a:rPr lang="en-US" sz="2400" dirty="0">
                <a:latin typeface="Calibri" panose="020F0502020204030204" pitchFamily="34" charset="0"/>
                <a:cs typeface="Calibri" panose="020F0502020204030204" pitchFamily="34" charset="0"/>
              </a:rPr>
              <a:t>passing through it namely, aorta, pulmonary trunk, superior and inferior venae cava, and pulmonary veins.</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The fibrous pericardium is attached in front to the sternum by the </a:t>
            </a:r>
            <a:r>
              <a:rPr lang="en-US" sz="2400" b="1" i="1" dirty="0">
                <a:solidFill>
                  <a:srgbClr val="0070C0"/>
                </a:solidFill>
                <a:latin typeface="Calibri" panose="020F0502020204030204" pitchFamily="34" charset="0"/>
                <a:cs typeface="Calibri" panose="020F0502020204030204" pitchFamily="34" charset="0"/>
              </a:rPr>
              <a:t>sternopericardial ligaments</a:t>
            </a:r>
            <a:endParaRPr lang="en-US" sz="2400" i="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0340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901784" cy="614597"/>
          </a:xfrm>
        </p:spPr>
        <p:txBody>
          <a:bodyPr>
            <a:normAutofit fontScale="90000"/>
          </a:bodyPr>
          <a:lstStyle/>
          <a:p>
            <a:r>
              <a:rPr lang="en-US" b="1" dirty="0">
                <a:solidFill>
                  <a:srgbClr val="7030A0"/>
                </a:solidFill>
              </a:rPr>
              <a:t>LEFT ATRIUM</a:t>
            </a:r>
            <a:br>
              <a:rPr lang="en-US" b="1" dirty="0"/>
            </a:br>
            <a:endParaRPr lang="en-US" dirty="0"/>
          </a:p>
        </p:txBody>
      </p:sp>
      <p:sp>
        <p:nvSpPr>
          <p:cNvPr id="3" name="Content Placeholder 2"/>
          <p:cNvSpPr>
            <a:spLocks noGrp="1"/>
          </p:cNvSpPr>
          <p:nvPr>
            <p:ph idx="1"/>
          </p:nvPr>
        </p:nvSpPr>
        <p:spPr>
          <a:xfrm>
            <a:off x="-1" y="839449"/>
            <a:ext cx="11984477" cy="5906125"/>
          </a:xfrm>
        </p:spPr>
        <p:txBody>
          <a:bodyPr>
            <a:no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left atrium consists of a </a:t>
            </a:r>
            <a:r>
              <a:rPr lang="en-US" sz="2400" b="1" i="1" dirty="0">
                <a:solidFill>
                  <a:srgbClr val="00B0F0"/>
                </a:solidFill>
                <a:latin typeface="Calibri" panose="020F0502020204030204" pitchFamily="34" charset="0"/>
                <a:cs typeface="Calibri" panose="020F0502020204030204" pitchFamily="34" charset="0"/>
              </a:rPr>
              <a:t>main cavity and a left auricle</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 left atrium is situated behind the right atrium and forms the greater part of the </a:t>
            </a:r>
            <a:r>
              <a:rPr lang="en-US" sz="2400" b="1" i="1" dirty="0">
                <a:solidFill>
                  <a:srgbClr val="00B050"/>
                </a:solidFill>
                <a:latin typeface="Calibri" panose="020F0502020204030204" pitchFamily="34" charset="0"/>
                <a:cs typeface="Calibri" panose="020F0502020204030204" pitchFamily="34" charset="0"/>
              </a:rPr>
              <a:t>base or the posterior surface of the heart.</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Behind it lies the oblique sinus of the serous pericardium, and the fibrous pericardium separates it from the esophagus.</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interior of the left atrium is smooth, but the left auricle possesses muscular ridges as in the right auricle.</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i="1" dirty="0">
                <a:solidFill>
                  <a:srgbClr val="0070C0"/>
                </a:solidFill>
                <a:latin typeface="Calibri" panose="020F0502020204030204" pitchFamily="34" charset="0"/>
                <a:cs typeface="Calibri" panose="020F0502020204030204" pitchFamily="34" charset="0"/>
              </a:rPr>
              <a:t>four pulmonary veins</a:t>
            </a:r>
            <a:r>
              <a:rPr lang="en-US" sz="2400" dirty="0">
                <a:latin typeface="Calibri" panose="020F0502020204030204" pitchFamily="34" charset="0"/>
                <a:cs typeface="Calibri" panose="020F0502020204030204" pitchFamily="34" charset="0"/>
              </a:rPr>
              <a:t>, two from each lung, open through the posterior wall  and have </a:t>
            </a:r>
            <a:r>
              <a:rPr lang="en-US" sz="2400" b="1" i="1" dirty="0">
                <a:solidFill>
                  <a:srgbClr val="00B050"/>
                </a:solidFill>
                <a:latin typeface="Calibri" panose="020F0502020204030204" pitchFamily="34" charset="0"/>
                <a:cs typeface="Calibri" panose="020F0502020204030204" pitchFamily="34" charset="0"/>
              </a:rPr>
              <a:t>no valves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The left </a:t>
            </a:r>
            <a:r>
              <a:rPr lang="en-US" sz="2400" b="1" i="1" dirty="0">
                <a:solidFill>
                  <a:srgbClr val="0070C0"/>
                </a:solidFill>
                <a:latin typeface="Calibri" panose="020F0502020204030204" pitchFamily="34" charset="0"/>
                <a:cs typeface="Calibri" panose="020F0502020204030204" pitchFamily="34" charset="0"/>
              </a:rPr>
              <a:t>atrioventricular orifice</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guarded by the </a:t>
            </a:r>
            <a:r>
              <a:rPr lang="en-US" sz="2400" b="1" i="1" dirty="0">
                <a:solidFill>
                  <a:srgbClr val="00B050"/>
                </a:solidFill>
                <a:latin typeface="Calibri" panose="020F0502020204030204" pitchFamily="34" charset="0"/>
                <a:cs typeface="Calibri" panose="020F0502020204030204" pitchFamily="34" charset="0"/>
              </a:rPr>
              <a:t>mitral valve.</a:t>
            </a:r>
          </a:p>
        </p:txBody>
      </p:sp>
    </p:spTree>
    <p:extLst>
      <p:ext uri="{BB962C8B-B14F-4D97-AF65-F5344CB8AC3E}">
        <p14:creationId xmlns:p14="http://schemas.microsoft.com/office/powerpoint/2010/main" val="3964425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531370" cy="629587"/>
          </a:xfrm>
        </p:spPr>
        <p:txBody>
          <a:bodyPr>
            <a:normAutofit fontScale="90000"/>
          </a:bodyPr>
          <a:lstStyle/>
          <a:p>
            <a:r>
              <a:rPr lang="en-US" b="1" dirty="0">
                <a:solidFill>
                  <a:srgbClr val="7030A0"/>
                </a:solidFill>
              </a:rPr>
              <a:t>LEFT VENTRICLE</a:t>
            </a:r>
            <a:br>
              <a:rPr lang="en-US" b="1" dirty="0"/>
            </a:br>
            <a:endParaRPr lang="en-US" dirty="0"/>
          </a:p>
        </p:txBody>
      </p:sp>
      <p:sp>
        <p:nvSpPr>
          <p:cNvPr id="3" name="Content Placeholder 2"/>
          <p:cNvSpPr>
            <a:spLocks noGrp="1"/>
          </p:cNvSpPr>
          <p:nvPr>
            <p:ph idx="1"/>
          </p:nvPr>
        </p:nvSpPr>
        <p:spPr>
          <a:xfrm>
            <a:off x="-1" y="749508"/>
            <a:ext cx="11965022" cy="5876143"/>
          </a:xfrm>
        </p:spPr>
        <p:txBody>
          <a:bodyPr>
            <a:noAutofit/>
          </a:bodyPr>
          <a:lstStyle/>
          <a:p>
            <a:pPr>
              <a:lnSpc>
                <a:spcPct val="150000"/>
              </a:lnSpc>
              <a:buFont typeface="Wingdings" panose="05000000000000000000" pitchFamily="2" charset="2"/>
              <a:buChar char="Ø"/>
            </a:pPr>
            <a:r>
              <a:rPr lang="en-US" sz="2000" dirty="0"/>
              <a:t>The left ventricle communicates with the left atrium through the </a:t>
            </a:r>
            <a:r>
              <a:rPr lang="en-US" sz="2000" b="1" i="1" dirty="0">
                <a:solidFill>
                  <a:srgbClr val="00B0F0"/>
                </a:solidFill>
              </a:rPr>
              <a:t>atrioventricular orifice </a:t>
            </a:r>
            <a:r>
              <a:rPr lang="en-US" sz="2000" dirty="0"/>
              <a:t>and with the aorta through the </a:t>
            </a:r>
            <a:r>
              <a:rPr lang="en-US" sz="2000" b="1" i="1" dirty="0">
                <a:solidFill>
                  <a:srgbClr val="00B0F0"/>
                </a:solidFill>
              </a:rPr>
              <a:t>aortic orifice</a:t>
            </a:r>
            <a:r>
              <a:rPr lang="en-US" sz="2000" b="1" dirty="0"/>
              <a:t>. </a:t>
            </a:r>
          </a:p>
          <a:p>
            <a:pPr>
              <a:lnSpc>
                <a:spcPct val="150000"/>
              </a:lnSpc>
              <a:buFont typeface="Wingdings" panose="05000000000000000000" pitchFamily="2" charset="2"/>
              <a:buChar char="Ø"/>
            </a:pPr>
            <a:r>
              <a:rPr lang="en-US" sz="2000" dirty="0"/>
              <a:t>The walls of the left ventricle  are </a:t>
            </a:r>
            <a:r>
              <a:rPr lang="en-US" sz="2000" b="1" dirty="0"/>
              <a:t>three times </a:t>
            </a:r>
            <a:r>
              <a:rPr lang="en-US" sz="2000" dirty="0"/>
              <a:t>thicker than those of the right Ventricle. </a:t>
            </a:r>
            <a:r>
              <a:rPr lang="en-US" sz="2000" b="1" i="1" dirty="0">
                <a:solidFill>
                  <a:srgbClr val="FF0000"/>
                </a:solidFill>
              </a:rPr>
              <a:t>The left intraventricular blood pressure is six times higher than that inside the right ventricle</a:t>
            </a:r>
            <a:endParaRPr lang="en-US" sz="2000" b="1" dirty="0">
              <a:solidFill>
                <a:srgbClr val="FF0000"/>
              </a:solidFill>
            </a:endParaRPr>
          </a:p>
          <a:p>
            <a:pPr>
              <a:lnSpc>
                <a:spcPct val="150000"/>
              </a:lnSpc>
              <a:buFont typeface="Wingdings" panose="05000000000000000000" pitchFamily="2" charset="2"/>
              <a:buChar char="Ø"/>
            </a:pPr>
            <a:r>
              <a:rPr lang="en-US" sz="2000" dirty="0"/>
              <a:t> In cross section, the </a:t>
            </a:r>
            <a:r>
              <a:rPr lang="en-US" sz="2000" b="1" i="1" dirty="0">
                <a:solidFill>
                  <a:srgbClr val="0070C0"/>
                </a:solidFill>
              </a:rPr>
              <a:t>left ventricle is circular</a:t>
            </a:r>
            <a:r>
              <a:rPr lang="en-US" sz="2000" dirty="0"/>
              <a:t>; the </a:t>
            </a:r>
            <a:r>
              <a:rPr lang="en-US" sz="2000" b="1" i="1" dirty="0">
                <a:solidFill>
                  <a:srgbClr val="0070C0"/>
                </a:solidFill>
              </a:rPr>
              <a:t>right is crescentic </a:t>
            </a:r>
            <a:r>
              <a:rPr lang="en-US" sz="2000" dirty="0"/>
              <a:t>because of the bulging of the ventricular septum into the cavity of the right ventricle . </a:t>
            </a:r>
          </a:p>
          <a:p>
            <a:pPr>
              <a:lnSpc>
                <a:spcPct val="150000"/>
              </a:lnSpc>
              <a:buFont typeface="Wingdings" panose="05000000000000000000" pitchFamily="2" charset="2"/>
              <a:buChar char="Ø"/>
            </a:pPr>
            <a:r>
              <a:rPr lang="en-US" sz="2000" dirty="0"/>
              <a:t>There are well-developed </a:t>
            </a:r>
            <a:r>
              <a:rPr lang="en-US" sz="2000" dirty="0">
                <a:solidFill>
                  <a:srgbClr val="00B0F0"/>
                </a:solidFill>
              </a:rPr>
              <a:t>trabeculae carneae</a:t>
            </a:r>
            <a:r>
              <a:rPr lang="en-US" sz="2000" dirty="0">
                <a:solidFill>
                  <a:srgbClr val="00B050"/>
                </a:solidFill>
              </a:rPr>
              <a:t>, </a:t>
            </a:r>
            <a:r>
              <a:rPr lang="en-US" sz="2000" b="1" dirty="0">
                <a:solidFill>
                  <a:srgbClr val="00B050"/>
                </a:solidFill>
              </a:rPr>
              <a:t>two large papillary muscles</a:t>
            </a:r>
            <a:r>
              <a:rPr lang="en-US" sz="2000" dirty="0"/>
              <a:t>, but no moderator band. </a:t>
            </a:r>
          </a:p>
          <a:p>
            <a:pPr>
              <a:lnSpc>
                <a:spcPct val="150000"/>
              </a:lnSpc>
              <a:buFont typeface="Wingdings" panose="05000000000000000000" pitchFamily="2" charset="2"/>
              <a:buChar char="Ø"/>
            </a:pPr>
            <a:r>
              <a:rPr lang="en-US" sz="2000" dirty="0"/>
              <a:t>The part of the ventricle below the aortic orifice is called the </a:t>
            </a:r>
            <a:r>
              <a:rPr lang="en-US" sz="2000" b="1" dirty="0">
                <a:solidFill>
                  <a:srgbClr val="7030A0"/>
                </a:solidFill>
              </a:rPr>
              <a:t>aortic vestibule.</a:t>
            </a:r>
            <a:endParaRPr lang="en-US" sz="2000" dirty="0">
              <a:solidFill>
                <a:srgbClr val="7030A0"/>
              </a:solidFill>
            </a:endParaRPr>
          </a:p>
        </p:txBody>
      </p:sp>
    </p:spTree>
    <p:extLst>
      <p:ext uri="{BB962C8B-B14F-4D97-AF65-F5344CB8AC3E}">
        <p14:creationId xmlns:p14="http://schemas.microsoft.com/office/powerpoint/2010/main" val="205481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71803" cy="614597"/>
          </a:xfrm>
        </p:spPr>
        <p:txBody>
          <a:bodyPr>
            <a:normAutofit fontScale="90000"/>
          </a:bodyPr>
          <a:lstStyle/>
          <a:p>
            <a:r>
              <a:rPr lang="en-US" b="1" dirty="0">
                <a:solidFill>
                  <a:srgbClr val="7030A0"/>
                </a:solidFill>
              </a:rPr>
              <a:t>LEFT VENTRICLE</a:t>
            </a:r>
            <a:endParaRPr lang="en-US" dirty="0"/>
          </a:p>
        </p:txBody>
      </p:sp>
      <p:sp>
        <p:nvSpPr>
          <p:cNvPr id="3" name="Content Placeholder 2"/>
          <p:cNvSpPr>
            <a:spLocks noGrp="1"/>
          </p:cNvSpPr>
          <p:nvPr>
            <p:ph idx="1"/>
          </p:nvPr>
        </p:nvSpPr>
        <p:spPr>
          <a:xfrm>
            <a:off x="-1" y="719528"/>
            <a:ext cx="11965022" cy="6138472"/>
          </a:xfrm>
        </p:spPr>
        <p:txBody>
          <a:bodyPr>
            <a:normAutofit/>
          </a:bodyPr>
          <a:lstStyle/>
          <a:p>
            <a:pPr>
              <a:lnSpc>
                <a:spcPct val="150000"/>
              </a:lnSpc>
              <a:buFont typeface="Wingdings" panose="05000000000000000000" pitchFamily="2" charset="2"/>
              <a:buChar char="Ø"/>
            </a:pPr>
            <a:r>
              <a:rPr lang="en-US" sz="2000" dirty="0"/>
              <a:t>The </a:t>
            </a:r>
            <a:r>
              <a:rPr lang="en-US" sz="2000" b="1" dirty="0">
                <a:solidFill>
                  <a:srgbClr val="0070C0"/>
                </a:solidFill>
              </a:rPr>
              <a:t>mitral valve </a:t>
            </a:r>
            <a:r>
              <a:rPr lang="en-US" sz="2000" dirty="0"/>
              <a:t>guards the </a:t>
            </a:r>
            <a:r>
              <a:rPr lang="en-US" sz="2000" b="1" i="1" dirty="0">
                <a:solidFill>
                  <a:srgbClr val="00B0F0"/>
                </a:solidFill>
              </a:rPr>
              <a:t>atrioventricular orifice</a:t>
            </a:r>
            <a:r>
              <a:rPr lang="en-US" sz="2000" dirty="0"/>
              <a:t>. It consists of two cusps, anterior and posterior, which have a structure similar to that of the cusps of the tricuspid valve. The anterior cusp is the larger and intervenes between the atrioventricular and aortic orifices.</a:t>
            </a:r>
          </a:p>
          <a:p>
            <a:pPr>
              <a:lnSpc>
                <a:spcPct val="150000"/>
              </a:lnSpc>
              <a:buFont typeface="Wingdings" panose="05000000000000000000" pitchFamily="2" charset="2"/>
              <a:buChar char="Ø"/>
            </a:pPr>
            <a:r>
              <a:rPr lang="en-US" sz="2000" b="1" i="1" dirty="0">
                <a:solidFill>
                  <a:srgbClr val="C00000"/>
                </a:solidFill>
              </a:rPr>
              <a:t>The attachment of the chordae tendineae to the cusps and the papillary muscles is similar to that of the tricuspid valve</a:t>
            </a:r>
          </a:p>
          <a:p>
            <a:pPr>
              <a:lnSpc>
                <a:spcPct val="150000"/>
              </a:lnSpc>
              <a:buFont typeface="Wingdings" panose="05000000000000000000" pitchFamily="2" charset="2"/>
              <a:buChar char="Ø"/>
            </a:pPr>
            <a:r>
              <a:rPr lang="en-US" sz="2000" dirty="0"/>
              <a:t>The </a:t>
            </a:r>
            <a:r>
              <a:rPr lang="en-US" sz="2000" b="1" dirty="0">
                <a:solidFill>
                  <a:srgbClr val="0070C0"/>
                </a:solidFill>
              </a:rPr>
              <a:t>aortic valve </a:t>
            </a:r>
            <a:r>
              <a:rPr lang="en-US" sz="2000" dirty="0"/>
              <a:t>guards the </a:t>
            </a:r>
            <a:r>
              <a:rPr lang="en-US" sz="2000" b="1" i="1" dirty="0">
                <a:solidFill>
                  <a:srgbClr val="00B0F0"/>
                </a:solidFill>
              </a:rPr>
              <a:t>aortic orifice </a:t>
            </a:r>
            <a:r>
              <a:rPr lang="en-US" sz="2000" dirty="0"/>
              <a:t>and is precisely similar in structure to the pulmonary valve. One cusp is situated on the </a:t>
            </a:r>
            <a:r>
              <a:rPr lang="en-US" sz="2000" b="1" dirty="0"/>
              <a:t>anterior wall (right cusp) </a:t>
            </a:r>
            <a:r>
              <a:rPr lang="en-US" sz="2000" dirty="0"/>
              <a:t>and two are located on the</a:t>
            </a:r>
            <a:r>
              <a:rPr lang="en-US" sz="2000" b="1" dirty="0"/>
              <a:t> posterior wall (left and posterior cusps).</a:t>
            </a:r>
          </a:p>
          <a:p>
            <a:pPr>
              <a:lnSpc>
                <a:spcPct val="150000"/>
              </a:lnSpc>
              <a:buFont typeface="Wingdings" panose="05000000000000000000" pitchFamily="2" charset="2"/>
              <a:buChar char="Ø"/>
            </a:pPr>
            <a:r>
              <a:rPr lang="en-US" sz="2000" dirty="0"/>
              <a:t>Behind each cusp, the aortic wall bulges to form an </a:t>
            </a:r>
            <a:r>
              <a:rPr lang="en-US" sz="2000" b="1" dirty="0">
                <a:solidFill>
                  <a:srgbClr val="7030A0"/>
                </a:solidFill>
              </a:rPr>
              <a:t>aortic sinus</a:t>
            </a:r>
            <a:r>
              <a:rPr lang="en-US" sz="2000" b="1" dirty="0"/>
              <a:t>. </a:t>
            </a:r>
            <a:r>
              <a:rPr lang="en-US" sz="2000" b="1" i="1" dirty="0">
                <a:solidFill>
                  <a:srgbClr val="FF0000"/>
                </a:solidFill>
              </a:rPr>
              <a:t>The anterior aortic sinus gives origin to the right coronary artery, and the left posterior sinus gives origin to the left coronary artery</a:t>
            </a:r>
            <a:r>
              <a:rPr lang="en-US" sz="2400" b="1" i="1" dirty="0">
                <a:solidFill>
                  <a:srgbClr val="FF0000"/>
                </a:solidFill>
              </a:rPr>
              <a:t>.</a:t>
            </a:r>
          </a:p>
        </p:txBody>
      </p:sp>
    </p:spTree>
    <p:extLst>
      <p:ext uri="{BB962C8B-B14F-4D97-AF65-F5344CB8AC3E}">
        <p14:creationId xmlns:p14="http://schemas.microsoft.com/office/powerpoint/2010/main" val="3006675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39462" cy="644577"/>
          </a:xfrm>
        </p:spPr>
        <p:txBody>
          <a:bodyPr>
            <a:normAutofit/>
          </a:bodyPr>
          <a:lstStyle/>
          <a:p>
            <a:r>
              <a:rPr lang="en-US" sz="3200" dirty="0">
                <a:solidFill>
                  <a:srgbClr val="7030A0"/>
                </a:solidFill>
              </a:rPr>
              <a:t>CONDUCTING SYSTEM OF THE HEART</a:t>
            </a:r>
          </a:p>
        </p:txBody>
      </p:sp>
      <p:sp>
        <p:nvSpPr>
          <p:cNvPr id="3" name="Content Placeholder 2"/>
          <p:cNvSpPr>
            <a:spLocks noGrp="1"/>
          </p:cNvSpPr>
          <p:nvPr>
            <p:ph idx="1"/>
          </p:nvPr>
        </p:nvSpPr>
        <p:spPr>
          <a:xfrm>
            <a:off x="136187" y="933855"/>
            <a:ext cx="11789923" cy="6071102"/>
          </a:xfrm>
        </p:spPr>
        <p:txBody>
          <a:bodyPr>
            <a:normAutofit/>
          </a:bodyPr>
          <a:lstStyle/>
          <a:p>
            <a:pPr>
              <a:lnSpc>
                <a:spcPct val="150000"/>
              </a:lnSpc>
              <a:buFont typeface="Wingdings" panose="05000000000000000000" pitchFamily="2" charset="2"/>
              <a:buChar char="Ø"/>
            </a:pPr>
            <a:r>
              <a:rPr lang="en-US" sz="2000" dirty="0"/>
              <a:t>Normally heart beats </a:t>
            </a:r>
            <a:r>
              <a:rPr lang="en-US" sz="2000" i="1" dirty="0">
                <a:solidFill>
                  <a:srgbClr val="0070C0"/>
                </a:solidFill>
              </a:rPr>
              <a:t>70 to 90 beats </a:t>
            </a:r>
            <a:r>
              <a:rPr lang="en-US" sz="2000" dirty="0"/>
              <a:t>per minute.</a:t>
            </a:r>
          </a:p>
          <a:p>
            <a:pPr>
              <a:lnSpc>
                <a:spcPct val="150000"/>
              </a:lnSpc>
              <a:buFont typeface="Wingdings" panose="05000000000000000000" pitchFamily="2" charset="2"/>
              <a:buChar char="Ø"/>
            </a:pPr>
            <a:r>
              <a:rPr lang="en-US" sz="2000" dirty="0"/>
              <a:t>The atria contract first and together, to be followed later by the contractions of both ventricles together</a:t>
            </a:r>
          </a:p>
          <a:p>
            <a:pPr>
              <a:lnSpc>
                <a:spcPct val="150000"/>
              </a:lnSpc>
              <a:buFont typeface="Wingdings" panose="05000000000000000000" pitchFamily="2" charset="2"/>
              <a:buChar char="Ø"/>
            </a:pPr>
            <a:r>
              <a:rPr lang="en-US" sz="2000" dirty="0"/>
              <a:t>The slight delay in the passage of the impulse from the atria to the ventricles allows time for the atria to empty their blood into the ventricles before the ventricles contract.</a:t>
            </a:r>
          </a:p>
          <a:p>
            <a:pPr>
              <a:lnSpc>
                <a:spcPct val="150000"/>
              </a:lnSpc>
              <a:buFont typeface="Wingdings" panose="05000000000000000000" pitchFamily="2" charset="2"/>
              <a:buChar char="Ø"/>
            </a:pPr>
            <a:r>
              <a:rPr lang="en-US" sz="2000" dirty="0"/>
              <a:t>The conducting system of the heart consists of specialized cardiac muscle present in the </a:t>
            </a:r>
            <a:r>
              <a:rPr lang="en-US" sz="2000" b="1" dirty="0">
                <a:solidFill>
                  <a:srgbClr val="00B050"/>
                </a:solidFill>
              </a:rPr>
              <a:t>sinuatrial node</a:t>
            </a:r>
            <a:r>
              <a:rPr lang="en-US" sz="2000" b="1" dirty="0"/>
              <a:t>, </a:t>
            </a:r>
            <a:r>
              <a:rPr lang="en-US" sz="2000" dirty="0"/>
              <a:t>the </a:t>
            </a:r>
            <a:r>
              <a:rPr lang="en-US" sz="2000" b="1" dirty="0">
                <a:solidFill>
                  <a:srgbClr val="00B050"/>
                </a:solidFill>
              </a:rPr>
              <a:t>atrioventricular node, </a:t>
            </a:r>
            <a:r>
              <a:rPr lang="en-US" sz="2000" dirty="0"/>
              <a:t>the </a:t>
            </a:r>
            <a:r>
              <a:rPr lang="en-US" sz="2000" b="1" dirty="0">
                <a:solidFill>
                  <a:srgbClr val="00B050"/>
                </a:solidFill>
              </a:rPr>
              <a:t>atrioventricular bundle</a:t>
            </a:r>
            <a:r>
              <a:rPr lang="en-US" sz="2000" dirty="0">
                <a:solidFill>
                  <a:srgbClr val="00B050"/>
                </a:solidFill>
              </a:rPr>
              <a:t> </a:t>
            </a:r>
            <a:r>
              <a:rPr lang="en-US" sz="2000" i="1" dirty="0">
                <a:solidFill>
                  <a:srgbClr val="00B0F0"/>
                </a:solidFill>
              </a:rPr>
              <a:t>(bundle of his) </a:t>
            </a:r>
            <a:r>
              <a:rPr lang="en-US" sz="2000" dirty="0"/>
              <a:t>and the subendocardial plexus of </a:t>
            </a:r>
            <a:r>
              <a:rPr lang="en-US" sz="2000" b="1" dirty="0">
                <a:solidFill>
                  <a:srgbClr val="00B050"/>
                </a:solidFill>
              </a:rPr>
              <a:t>purkinje fibers </a:t>
            </a:r>
          </a:p>
          <a:p>
            <a:pPr>
              <a:lnSpc>
                <a:spcPct val="150000"/>
              </a:lnSpc>
              <a:buFont typeface="Wingdings" panose="05000000000000000000" pitchFamily="2" charset="2"/>
              <a:buChar char="Ø"/>
            </a:pPr>
            <a:r>
              <a:rPr lang="en-US" sz="2000" b="1" dirty="0">
                <a:solidFill>
                  <a:srgbClr val="00B050"/>
                </a:solidFill>
              </a:rPr>
              <a:t>Purkinje fibers</a:t>
            </a:r>
            <a:r>
              <a:rPr lang="en-US" sz="2000" dirty="0">
                <a:solidFill>
                  <a:srgbClr val="00B050"/>
                </a:solidFill>
              </a:rPr>
              <a:t> </a:t>
            </a:r>
            <a:r>
              <a:rPr lang="en-US" sz="2000" dirty="0"/>
              <a:t>are specialized cardiac muscle fibers that form the conducting system of the heart.</a:t>
            </a:r>
          </a:p>
        </p:txBody>
      </p:sp>
    </p:spTree>
    <p:extLst>
      <p:ext uri="{BB962C8B-B14F-4D97-AF65-F5344CB8AC3E}">
        <p14:creationId xmlns:p14="http://schemas.microsoft.com/office/powerpoint/2010/main" val="2157445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96790" y="271871"/>
            <a:ext cx="9069780" cy="817627"/>
          </a:xfrm>
        </p:spPr>
        <p:txBody>
          <a:bodyPr/>
          <a:lstStyle/>
          <a:p>
            <a:r>
              <a:rPr lang="en-US" dirty="0">
                <a:solidFill>
                  <a:srgbClr val="7030A0"/>
                </a:solidFill>
              </a:rPr>
              <a:t>CONDUCTING SYSTEM OF THE HEART</a:t>
            </a:r>
            <a:endParaRPr lang="en-US" dirty="0"/>
          </a:p>
        </p:txBody>
      </p:sp>
      <p:pic>
        <p:nvPicPr>
          <p:cNvPr id="4" name="Content Placeholder 3"/>
          <p:cNvPicPr>
            <a:picLocks noGrp="1" noChangeAspect="1"/>
          </p:cNvPicPr>
          <p:nvPr>
            <p:ph idx="1"/>
          </p:nvPr>
        </p:nvPicPr>
        <p:blipFill>
          <a:blip r:embed="rId2"/>
          <a:stretch>
            <a:fillRect/>
          </a:stretch>
        </p:blipFill>
        <p:spPr>
          <a:xfrm>
            <a:off x="2119992" y="1592671"/>
            <a:ext cx="6923103" cy="4655729"/>
          </a:xfrm>
          <a:prstGeom prst="rect">
            <a:avLst/>
          </a:prstGeom>
        </p:spPr>
      </p:pic>
    </p:spTree>
    <p:extLst>
      <p:ext uri="{BB962C8B-B14F-4D97-AF65-F5344CB8AC3E}">
        <p14:creationId xmlns:p14="http://schemas.microsoft.com/office/powerpoint/2010/main" val="2797995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0C540E-898E-A50D-74CF-F4685B7D4D59}"/>
              </a:ext>
            </a:extLst>
          </p:cNvPr>
          <p:cNvPicPr>
            <a:picLocks noChangeAspect="1"/>
          </p:cNvPicPr>
          <p:nvPr/>
        </p:nvPicPr>
        <p:blipFill>
          <a:blip r:embed="rId2"/>
          <a:stretch>
            <a:fillRect/>
          </a:stretch>
        </p:blipFill>
        <p:spPr>
          <a:xfrm>
            <a:off x="155275" y="224288"/>
            <a:ext cx="11833244" cy="6521569"/>
          </a:xfrm>
          <a:prstGeom prst="rect">
            <a:avLst/>
          </a:prstGeom>
        </p:spPr>
      </p:pic>
    </p:spTree>
    <p:extLst>
      <p:ext uri="{BB962C8B-B14F-4D97-AF65-F5344CB8AC3E}">
        <p14:creationId xmlns:p14="http://schemas.microsoft.com/office/powerpoint/2010/main" val="3791055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491681" y="476906"/>
            <a:ext cx="7869836" cy="5904187"/>
          </a:xfrm>
          <a:prstGeom prst="rect">
            <a:avLst/>
          </a:prstGeom>
        </p:spPr>
      </p:pic>
    </p:spTree>
    <p:extLst>
      <p:ext uri="{BB962C8B-B14F-4D97-AF65-F5344CB8AC3E}">
        <p14:creationId xmlns:p14="http://schemas.microsoft.com/office/powerpoint/2010/main" val="3954874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31523" y="145592"/>
            <a:ext cx="7776971" cy="6643016"/>
          </a:xfrm>
          <a:prstGeom prst="rect">
            <a:avLst/>
          </a:prstGeom>
        </p:spPr>
      </p:pic>
    </p:spTree>
    <p:extLst>
      <p:ext uri="{BB962C8B-B14F-4D97-AF65-F5344CB8AC3E}">
        <p14:creationId xmlns:p14="http://schemas.microsoft.com/office/powerpoint/2010/main" val="3640188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9843" cy="644577"/>
          </a:xfrm>
        </p:spPr>
        <p:txBody>
          <a:bodyPr>
            <a:normAutofit/>
          </a:bodyPr>
          <a:lstStyle/>
          <a:p>
            <a:r>
              <a:rPr lang="en-US" sz="3200" b="1" dirty="0">
                <a:solidFill>
                  <a:srgbClr val="7030A0"/>
                </a:solidFill>
              </a:rPr>
              <a:t>THE ARTERIAL SUPPLY OF THE HEART</a:t>
            </a:r>
            <a:endParaRPr lang="en-US" sz="3200" dirty="0">
              <a:solidFill>
                <a:srgbClr val="7030A0"/>
              </a:solidFill>
            </a:endParaRPr>
          </a:p>
        </p:txBody>
      </p:sp>
      <p:sp>
        <p:nvSpPr>
          <p:cNvPr id="3" name="Content Placeholder 2"/>
          <p:cNvSpPr>
            <a:spLocks noGrp="1"/>
          </p:cNvSpPr>
          <p:nvPr>
            <p:ph idx="1"/>
          </p:nvPr>
        </p:nvSpPr>
        <p:spPr>
          <a:xfrm>
            <a:off x="0" y="894945"/>
            <a:ext cx="11867745" cy="5963055"/>
          </a:xfrm>
        </p:spPr>
        <p:txBody>
          <a:bodyPr>
            <a:normAutofit/>
          </a:bodyPr>
          <a:lstStyle/>
          <a:p>
            <a:pPr>
              <a:lnSpc>
                <a:spcPct val="150000"/>
              </a:lnSpc>
              <a:buFont typeface="Wingdings" panose="05000000000000000000" pitchFamily="2" charset="2"/>
              <a:buChar char="Ø"/>
            </a:pPr>
            <a:r>
              <a:rPr lang="en-US" sz="2000" dirty="0"/>
              <a:t>The arterial supply of the heart is provided by the </a:t>
            </a:r>
            <a:r>
              <a:rPr lang="en-US" sz="2000" b="1" i="1" dirty="0">
                <a:solidFill>
                  <a:srgbClr val="FF0000"/>
                </a:solidFill>
              </a:rPr>
              <a:t>right and left coronary arteries,</a:t>
            </a:r>
            <a:r>
              <a:rPr lang="en-US" sz="2000" b="1" dirty="0">
                <a:solidFill>
                  <a:srgbClr val="FF0000"/>
                </a:solidFill>
              </a:rPr>
              <a:t> </a:t>
            </a:r>
            <a:r>
              <a:rPr lang="en-US" sz="2000" dirty="0"/>
              <a:t>which arise from the </a:t>
            </a:r>
            <a:r>
              <a:rPr lang="en-US" sz="2000" b="1" i="1" dirty="0">
                <a:solidFill>
                  <a:srgbClr val="C00000"/>
                </a:solidFill>
              </a:rPr>
              <a:t>ascending aorta </a:t>
            </a:r>
            <a:r>
              <a:rPr lang="en-US" sz="2000" dirty="0"/>
              <a:t>immediately above the aortic valve.</a:t>
            </a:r>
          </a:p>
          <a:p>
            <a:pPr>
              <a:lnSpc>
                <a:spcPct val="150000"/>
              </a:lnSpc>
              <a:buFont typeface="Wingdings" panose="05000000000000000000" pitchFamily="2" charset="2"/>
              <a:buChar char="Ø"/>
            </a:pPr>
            <a:r>
              <a:rPr lang="en-US" sz="2000" dirty="0"/>
              <a:t>The aorta branches off into </a:t>
            </a:r>
            <a:r>
              <a:rPr lang="en-US" sz="2000" b="1" dirty="0"/>
              <a:t>two main coronary blood arteries. </a:t>
            </a:r>
            <a:r>
              <a:rPr lang="en-US" sz="2000" dirty="0"/>
              <a:t>These coronary arteries branch off into smaller arteries, which supply oxygen-rich blood to the entire heart muscle.</a:t>
            </a:r>
          </a:p>
          <a:p>
            <a:pPr>
              <a:lnSpc>
                <a:spcPct val="150000"/>
              </a:lnSpc>
              <a:buFont typeface="Wingdings" panose="05000000000000000000" pitchFamily="2" charset="2"/>
              <a:buChar char="Ø"/>
            </a:pPr>
            <a:r>
              <a:rPr lang="en-US" sz="2000" b="1" i="1" dirty="0">
                <a:solidFill>
                  <a:srgbClr val="FF0000"/>
                </a:solidFill>
              </a:rPr>
              <a:t>The right coronary artery</a:t>
            </a:r>
            <a:r>
              <a:rPr lang="en-US" sz="2000" b="1" dirty="0">
                <a:solidFill>
                  <a:srgbClr val="FF0000"/>
                </a:solidFill>
              </a:rPr>
              <a:t> </a:t>
            </a:r>
            <a:r>
              <a:rPr lang="en-US" sz="2000" dirty="0"/>
              <a:t>supplies blood mainly to the </a:t>
            </a:r>
            <a:r>
              <a:rPr lang="en-US" sz="2000" b="1" dirty="0">
                <a:solidFill>
                  <a:srgbClr val="0070C0"/>
                </a:solidFill>
              </a:rPr>
              <a:t>right side of the heart</a:t>
            </a:r>
            <a:r>
              <a:rPr lang="en-US" sz="2000" dirty="0"/>
              <a:t>. The right side of the heart is smaller because it pumps blood only to the lungs.</a:t>
            </a:r>
          </a:p>
          <a:p>
            <a:pPr>
              <a:lnSpc>
                <a:spcPct val="150000"/>
              </a:lnSpc>
              <a:buFont typeface="Wingdings" panose="05000000000000000000" pitchFamily="2" charset="2"/>
              <a:buChar char="Ø"/>
            </a:pPr>
            <a:r>
              <a:rPr lang="en-US" sz="2000" b="1" i="1" dirty="0">
                <a:solidFill>
                  <a:srgbClr val="FF0000"/>
                </a:solidFill>
              </a:rPr>
              <a:t>The left coronary artery</a:t>
            </a:r>
            <a:r>
              <a:rPr lang="en-US" sz="2000" b="1" dirty="0">
                <a:solidFill>
                  <a:srgbClr val="FF0000"/>
                </a:solidFill>
              </a:rPr>
              <a:t>, </a:t>
            </a:r>
            <a:r>
              <a:rPr lang="en-US" sz="2000" dirty="0"/>
              <a:t>which branches into the </a:t>
            </a:r>
            <a:r>
              <a:rPr lang="en-US" sz="2000" b="1" i="1" dirty="0">
                <a:solidFill>
                  <a:srgbClr val="FF0000"/>
                </a:solidFill>
              </a:rPr>
              <a:t>left anterior descending artery</a:t>
            </a:r>
            <a:r>
              <a:rPr lang="en-US" sz="2000" b="1" dirty="0">
                <a:solidFill>
                  <a:srgbClr val="FF0000"/>
                </a:solidFill>
              </a:rPr>
              <a:t> and the circumflex artery,</a:t>
            </a:r>
            <a:r>
              <a:rPr lang="en-US" sz="2000" dirty="0">
                <a:solidFill>
                  <a:srgbClr val="00B050"/>
                </a:solidFill>
              </a:rPr>
              <a:t> </a:t>
            </a:r>
            <a:r>
              <a:rPr lang="en-US" sz="2000" dirty="0"/>
              <a:t>supplies blood to the </a:t>
            </a:r>
            <a:r>
              <a:rPr lang="en-US" sz="2000" b="1" i="1" dirty="0">
                <a:solidFill>
                  <a:srgbClr val="0070C0"/>
                </a:solidFill>
              </a:rPr>
              <a:t>left side of the heart</a:t>
            </a:r>
            <a:r>
              <a:rPr lang="en-US" sz="2000" b="1" dirty="0">
                <a:solidFill>
                  <a:srgbClr val="0070C0"/>
                </a:solidFill>
              </a:rPr>
              <a:t>. </a:t>
            </a:r>
            <a:r>
              <a:rPr lang="en-US" sz="2000" dirty="0"/>
              <a:t>The left side of the heart is larger and more muscular because it pumps blood to the rest of the body.</a:t>
            </a:r>
          </a:p>
        </p:txBody>
      </p:sp>
    </p:spTree>
    <p:extLst>
      <p:ext uri="{BB962C8B-B14F-4D97-AF65-F5344CB8AC3E}">
        <p14:creationId xmlns:p14="http://schemas.microsoft.com/office/powerpoint/2010/main" val="2825699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oronary arterie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69" y="836358"/>
            <a:ext cx="8794162" cy="503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9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6295D-FDD5-D990-1416-8B63884F9F13}"/>
              </a:ext>
            </a:extLst>
          </p:cNvPr>
          <p:cNvPicPr>
            <a:picLocks noChangeAspect="1"/>
          </p:cNvPicPr>
          <p:nvPr/>
        </p:nvPicPr>
        <p:blipFill rotWithShape="1">
          <a:blip r:embed="rId2"/>
          <a:srcRect l="-1" r="-402" b="8791"/>
          <a:stretch/>
        </p:blipFill>
        <p:spPr>
          <a:xfrm>
            <a:off x="1466491" y="196060"/>
            <a:ext cx="8747184" cy="5549132"/>
          </a:xfrm>
          <a:prstGeom prst="rect">
            <a:avLst/>
          </a:prstGeom>
        </p:spPr>
      </p:pic>
    </p:spTree>
    <p:extLst>
      <p:ext uri="{BB962C8B-B14F-4D97-AF65-F5344CB8AC3E}">
        <p14:creationId xmlns:p14="http://schemas.microsoft.com/office/powerpoint/2010/main" val="3521339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2F9B5B-C4AF-BC0C-A882-2AF1F6220EED}"/>
              </a:ext>
            </a:extLst>
          </p:cNvPr>
          <p:cNvPicPr>
            <a:picLocks noChangeAspect="1"/>
          </p:cNvPicPr>
          <p:nvPr/>
        </p:nvPicPr>
        <p:blipFill>
          <a:blip r:embed="rId2"/>
          <a:stretch>
            <a:fillRect/>
          </a:stretch>
        </p:blipFill>
        <p:spPr>
          <a:xfrm>
            <a:off x="2070340" y="0"/>
            <a:ext cx="6914252" cy="6616407"/>
          </a:xfrm>
          <a:prstGeom prst="rect">
            <a:avLst/>
          </a:prstGeom>
        </p:spPr>
      </p:pic>
    </p:spTree>
    <p:extLst>
      <p:ext uri="{BB962C8B-B14F-4D97-AF65-F5344CB8AC3E}">
        <p14:creationId xmlns:p14="http://schemas.microsoft.com/office/powerpoint/2010/main" val="430899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98E5BC-56A9-7896-F243-3ECEDD0A8549}"/>
              </a:ext>
            </a:extLst>
          </p:cNvPr>
          <p:cNvPicPr>
            <a:picLocks noChangeAspect="1"/>
          </p:cNvPicPr>
          <p:nvPr/>
        </p:nvPicPr>
        <p:blipFill rotWithShape="1">
          <a:blip r:embed="rId3"/>
          <a:srcRect t="10807" r="-2060"/>
          <a:stretch/>
        </p:blipFill>
        <p:spPr>
          <a:xfrm>
            <a:off x="1187210" y="879893"/>
            <a:ext cx="9526798" cy="5369225"/>
          </a:xfrm>
          <a:prstGeom prst="rect">
            <a:avLst/>
          </a:prstGeom>
        </p:spPr>
      </p:pic>
    </p:spTree>
    <p:extLst>
      <p:ext uri="{BB962C8B-B14F-4D97-AF65-F5344CB8AC3E}">
        <p14:creationId xmlns:p14="http://schemas.microsoft.com/office/powerpoint/2010/main" val="3493469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9344" cy="689548"/>
          </a:xfrm>
        </p:spPr>
        <p:txBody>
          <a:bodyPr/>
          <a:lstStyle/>
          <a:p>
            <a:r>
              <a:rPr lang="en-US" b="1" dirty="0">
                <a:solidFill>
                  <a:srgbClr val="FF0000"/>
                </a:solidFill>
              </a:rPr>
              <a:t>THE ARTERIAL SUPPLY OF THE HEART</a:t>
            </a:r>
            <a:endParaRPr lang="en-US" dirty="0">
              <a:solidFill>
                <a:srgbClr val="FF0000"/>
              </a:solidFill>
            </a:endParaRPr>
          </a:p>
        </p:txBody>
      </p:sp>
      <p:sp>
        <p:nvSpPr>
          <p:cNvPr id="3" name="Content Placeholder 2"/>
          <p:cNvSpPr>
            <a:spLocks noGrp="1"/>
          </p:cNvSpPr>
          <p:nvPr>
            <p:ph idx="1"/>
          </p:nvPr>
        </p:nvSpPr>
        <p:spPr>
          <a:xfrm>
            <a:off x="252919" y="1031132"/>
            <a:ext cx="11789924" cy="5826867"/>
          </a:xfrm>
        </p:spPr>
        <p:txBody>
          <a:bodyPr>
            <a:normAutofit/>
          </a:bodyPr>
          <a:lstStyle/>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FF0000"/>
                </a:solidFill>
                <a:latin typeface="Calibri" panose="020F0502020204030204" pitchFamily="34" charset="0"/>
                <a:cs typeface="Calibri" panose="020F0502020204030204" pitchFamily="34" charset="0"/>
              </a:rPr>
              <a:t>left coronary artery distributes </a:t>
            </a:r>
            <a:r>
              <a:rPr lang="en-US" sz="2400" dirty="0">
                <a:latin typeface="Calibri" panose="020F0502020204030204" pitchFamily="34" charset="0"/>
                <a:cs typeface="Calibri" panose="020F0502020204030204" pitchFamily="34" charset="0"/>
              </a:rPr>
              <a:t>blood to the left side of the heart, </a:t>
            </a:r>
            <a:r>
              <a:rPr lang="en-US" sz="2400" b="1" dirty="0">
                <a:solidFill>
                  <a:srgbClr val="7030A0"/>
                </a:solidFill>
                <a:latin typeface="Calibri" panose="020F0502020204030204" pitchFamily="34" charset="0"/>
                <a:cs typeface="Calibri" panose="020F0502020204030204" pitchFamily="34" charset="0"/>
              </a:rPr>
              <a:t>the left atrium and ventricle, and the interventricular septum.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C00000"/>
                </a:solidFill>
                <a:latin typeface="Calibri" panose="020F0502020204030204" pitchFamily="34" charset="0"/>
                <a:cs typeface="Calibri" panose="020F0502020204030204" pitchFamily="34" charset="0"/>
              </a:rPr>
              <a:t>circumflex artery </a:t>
            </a:r>
            <a:r>
              <a:rPr lang="en-US" sz="2400" dirty="0">
                <a:latin typeface="Calibri" panose="020F0502020204030204" pitchFamily="34" charset="0"/>
                <a:cs typeface="Calibri" panose="020F0502020204030204" pitchFamily="34" charset="0"/>
              </a:rPr>
              <a:t>arises from the </a:t>
            </a:r>
            <a:r>
              <a:rPr lang="en-US" sz="2400" b="1" dirty="0">
                <a:latin typeface="Calibri" panose="020F0502020204030204" pitchFamily="34" charset="0"/>
                <a:cs typeface="Calibri" panose="020F0502020204030204" pitchFamily="34" charset="0"/>
              </a:rPr>
              <a:t>left coronary artery </a:t>
            </a:r>
            <a:r>
              <a:rPr lang="en-US" sz="2400" dirty="0">
                <a:latin typeface="Calibri" panose="020F0502020204030204" pitchFamily="34" charset="0"/>
                <a:cs typeface="Calibri" panose="020F0502020204030204" pitchFamily="34" charset="0"/>
              </a:rPr>
              <a:t>and follows the </a:t>
            </a:r>
            <a:r>
              <a:rPr lang="en-US" sz="2400" b="1" dirty="0">
                <a:latin typeface="Calibri" panose="020F0502020204030204" pitchFamily="34" charset="0"/>
                <a:cs typeface="Calibri" panose="020F0502020204030204" pitchFamily="34" charset="0"/>
              </a:rPr>
              <a:t>coronary sulcus </a:t>
            </a:r>
            <a:r>
              <a:rPr lang="en-US" sz="2400" dirty="0">
                <a:latin typeface="Calibri" panose="020F0502020204030204" pitchFamily="34" charset="0"/>
                <a:cs typeface="Calibri" panose="020F0502020204030204" pitchFamily="34" charset="0"/>
              </a:rPr>
              <a:t>to the left. Eventually, it will fuse with the small branches of the </a:t>
            </a:r>
            <a:r>
              <a:rPr lang="en-US" sz="2400" b="1" dirty="0">
                <a:latin typeface="Calibri" panose="020F0502020204030204" pitchFamily="34" charset="0"/>
                <a:cs typeface="Calibri" panose="020F0502020204030204" pitchFamily="34" charset="0"/>
              </a:rPr>
              <a:t>right coronary artery. </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larger </a:t>
            </a:r>
            <a:r>
              <a:rPr lang="en-US" sz="2400" b="1" dirty="0">
                <a:solidFill>
                  <a:srgbClr val="C00000"/>
                </a:solidFill>
                <a:latin typeface="Calibri" panose="020F0502020204030204" pitchFamily="34" charset="0"/>
                <a:cs typeface="Calibri" panose="020F0502020204030204" pitchFamily="34" charset="0"/>
              </a:rPr>
              <a:t>anterior interventricular artery </a:t>
            </a:r>
            <a:r>
              <a:rPr lang="en-US" sz="2400" dirty="0">
                <a:solidFill>
                  <a:srgbClr val="C00000"/>
                </a:solidFill>
                <a:latin typeface="Calibri" panose="020F0502020204030204" pitchFamily="34" charset="0"/>
                <a:cs typeface="Calibri" panose="020F0502020204030204" pitchFamily="34" charset="0"/>
              </a:rPr>
              <a:t>(left anterior descending artery (LAD)) </a:t>
            </a:r>
            <a:r>
              <a:rPr lang="en-US" sz="2400" dirty="0">
                <a:latin typeface="Calibri" panose="020F0502020204030204" pitchFamily="34" charset="0"/>
                <a:cs typeface="Calibri" panose="020F0502020204030204" pitchFamily="34" charset="0"/>
              </a:rPr>
              <a:t>is the second major branch arising from the </a:t>
            </a:r>
            <a:r>
              <a:rPr lang="en-US" sz="2400" b="1" dirty="0">
                <a:latin typeface="Calibri" panose="020F0502020204030204" pitchFamily="34" charset="0"/>
                <a:cs typeface="Calibri" panose="020F0502020204030204" pitchFamily="34" charset="0"/>
              </a:rPr>
              <a:t>left coronary artery. </a:t>
            </a:r>
            <a:r>
              <a:rPr lang="en-US" sz="2400" dirty="0">
                <a:latin typeface="Calibri" panose="020F0502020204030204" pitchFamily="34" charset="0"/>
                <a:cs typeface="Calibri" panose="020F0502020204030204" pitchFamily="34" charset="0"/>
              </a:rPr>
              <a:t>It follows the anterior interventricular sulcus around the pulmonary trunk. Along the way it gives rise to numerous smaller branches that interconnect with the branches of the </a:t>
            </a:r>
            <a:r>
              <a:rPr lang="en-US" sz="2400" b="1" dirty="0">
                <a:solidFill>
                  <a:srgbClr val="C00000"/>
                </a:solidFill>
                <a:latin typeface="Calibri" panose="020F0502020204030204" pitchFamily="34" charset="0"/>
                <a:cs typeface="Calibri" panose="020F0502020204030204" pitchFamily="34" charset="0"/>
              </a:rPr>
              <a:t>posterior interventricular artery</a:t>
            </a:r>
            <a:r>
              <a:rPr lang="en-US" sz="2400" dirty="0">
                <a:latin typeface="Calibri" panose="020F0502020204030204" pitchFamily="34" charset="0"/>
                <a:cs typeface="Calibri" panose="020F0502020204030204" pitchFamily="34" charset="0"/>
              </a:rPr>
              <a:t> forming </a:t>
            </a:r>
            <a:r>
              <a:rPr lang="en-US" sz="2400" b="1" dirty="0">
                <a:latin typeface="Calibri" panose="020F0502020204030204" pitchFamily="34" charset="0"/>
                <a:cs typeface="Calibri" panose="020F0502020204030204" pitchFamily="34" charset="0"/>
              </a:rPr>
              <a:t>anastomoses</a:t>
            </a:r>
          </a:p>
        </p:txBody>
      </p:sp>
    </p:spTree>
    <p:extLst>
      <p:ext uri="{BB962C8B-B14F-4D97-AF65-F5344CB8AC3E}">
        <p14:creationId xmlns:p14="http://schemas.microsoft.com/office/powerpoint/2010/main" val="751729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767" y="0"/>
            <a:ext cx="8391715" cy="614597"/>
          </a:xfrm>
        </p:spPr>
        <p:txBody>
          <a:bodyPr>
            <a:normAutofit fontScale="90000"/>
          </a:bodyPr>
          <a:lstStyle/>
          <a:p>
            <a:r>
              <a:rPr lang="en-US" b="1" dirty="0">
                <a:solidFill>
                  <a:srgbClr val="FF0000"/>
                </a:solidFill>
              </a:rPr>
              <a:t>THE ARTERIAL SUPPLY OF THE HEART</a:t>
            </a:r>
            <a:endParaRPr lang="en-US" dirty="0"/>
          </a:p>
        </p:txBody>
      </p:sp>
      <p:sp>
        <p:nvSpPr>
          <p:cNvPr id="3" name="Content Placeholder 2"/>
          <p:cNvSpPr>
            <a:spLocks noGrp="1"/>
          </p:cNvSpPr>
          <p:nvPr>
            <p:ph idx="1"/>
          </p:nvPr>
        </p:nvSpPr>
        <p:spPr>
          <a:xfrm>
            <a:off x="17767" y="779489"/>
            <a:ext cx="12174233" cy="6078511"/>
          </a:xfrm>
        </p:spPr>
        <p:txBody>
          <a:bodyPr>
            <a:normAutofit/>
          </a:bodyPr>
          <a:lstStyle/>
          <a:p>
            <a:pPr>
              <a:lnSpc>
                <a:spcPct val="150000"/>
              </a:lnSpc>
              <a:buFont typeface="Wingdings" panose="05000000000000000000" pitchFamily="2" charset="2"/>
              <a:buChar char="Ø"/>
            </a:pPr>
            <a:r>
              <a:rPr lang="en-US" sz="2400" b="1" dirty="0">
                <a:solidFill>
                  <a:srgbClr val="C00000"/>
                </a:solidFill>
                <a:latin typeface="Calibri" panose="020F0502020204030204" pitchFamily="34" charset="0"/>
                <a:cs typeface="Calibri" panose="020F0502020204030204" pitchFamily="34" charset="0"/>
              </a:rPr>
              <a:t>The right coronary artery </a:t>
            </a:r>
            <a:r>
              <a:rPr lang="en-US" sz="2400" dirty="0">
                <a:latin typeface="Calibri" panose="020F0502020204030204" pitchFamily="34" charset="0"/>
                <a:cs typeface="Calibri" panose="020F0502020204030204" pitchFamily="34" charset="0"/>
              </a:rPr>
              <a:t>proceeds along the coronary sulcus and distributes blood to the right atrium, </a:t>
            </a:r>
            <a:r>
              <a:rPr lang="en-US" sz="2400" b="1" dirty="0">
                <a:solidFill>
                  <a:srgbClr val="0070C0"/>
                </a:solidFill>
                <a:latin typeface="Calibri" panose="020F0502020204030204" pitchFamily="34" charset="0"/>
                <a:cs typeface="Calibri" panose="020F0502020204030204" pitchFamily="34" charset="0"/>
              </a:rPr>
              <a:t>portions of both ventricles, and the heart conducting system</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Normally, one or more </a:t>
            </a:r>
            <a:r>
              <a:rPr lang="en-US" sz="2400" b="1" dirty="0">
                <a:solidFill>
                  <a:srgbClr val="C00000"/>
                </a:solidFill>
                <a:latin typeface="Calibri" panose="020F0502020204030204" pitchFamily="34" charset="0"/>
                <a:cs typeface="Calibri" panose="020F0502020204030204" pitchFamily="34" charset="0"/>
              </a:rPr>
              <a:t>marginal arteries </a:t>
            </a:r>
            <a:r>
              <a:rPr lang="en-US" sz="2400" dirty="0">
                <a:latin typeface="Calibri" panose="020F0502020204030204" pitchFamily="34" charset="0"/>
                <a:cs typeface="Calibri" panose="020F0502020204030204" pitchFamily="34" charset="0"/>
              </a:rPr>
              <a:t>arise from the right coronary artery inferior to the right atrium. The marginal arteries supply blood to the </a:t>
            </a:r>
            <a:r>
              <a:rPr lang="en-US" sz="2400" b="1" dirty="0">
                <a:solidFill>
                  <a:srgbClr val="0070C0"/>
                </a:solidFill>
                <a:latin typeface="Calibri" panose="020F0502020204030204" pitchFamily="34" charset="0"/>
                <a:cs typeface="Calibri" panose="020F0502020204030204" pitchFamily="34" charset="0"/>
              </a:rPr>
              <a:t>superficial portions of the right ventricle</a:t>
            </a:r>
          </a:p>
          <a:p>
            <a:pPr>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On the posterior surface of the heart, the </a:t>
            </a:r>
            <a:r>
              <a:rPr lang="en-US" sz="2400" b="1" dirty="0">
                <a:solidFill>
                  <a:srgbClr val="C00000"/>
                </a:solidFill>
                <a:latin typeface="Calibri" panose="020F0502020204030204" pitchFamily="34" charset="0"/>
                <a:cs typeface="Calibri" panose="020F0502020204030204" pitchFamily="34" charset="0"/>
              </a:rPr>
              <a:t>posterior descending artery (posterior interventricular artery).</a:t>
            </a:r>
            <a:r>
              <a:rPr lang="en-US" sz="2400" dirty="0">
                <a:solidFill>
                  <a:srgbClr val="0070C0"/>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It runs along the posterior portion of the interventricular sulcus toward the apex of the heart, giving rise to branches that supply the </a:t>
            </a:r>
            <a:r>
              <a:rPr lang="en-US" sz="2400" b="1" dirty="0">
                <a:solidFill>
                  <a:srgbClr val="7030A0"/>
                </a:solidFill>
                <a:latin typeface="Calibri" panose="020F0502020204030204" pitchFamily="34" charset="0"/>
                <a:cs typeface="Calibri" panose="020F0502020204030204" pitchFamily="34" charset="0"/>
              </a:rPr>
              <a:t>interventricular septum and portions of both ventricles.</a:t>
            </a:r>
          </a:p>
        </p:txBody>
      </p:sp>
    </p:spTree>
    <p:extLst>
      <p:ext uri="{BB962C8B-B14F-4D97-AF65-F5344CB8AC3E}">
        <p14:creationId xmlns:p14="http://schemas.microsoft.com/office/powerpoint/2010/main" val="2495690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99423" cy="719528"/>
          </a:xfrm>
        </p:spPr>
        <p:txBody>
          <a:bodyPr>
            <a:normAutofit/>
          </a:bodyPr>
          <a:lstStyle/>
          <a:p>
            <a:r>
              <a:rPr lang="en-US" sz="3200" b="1" dirty="0">
                <a:solidFill>
                  <a:srgbClr val="FF0000"/>
                </a:solidFill>
              </a:rPr>
              <a:t>THE ARTERIAL SUPPLY OF THE HEART</a:t>
            </a:r>
            <a:endParaRPr lang="en-US" sz="3200" dirty="0"/>
          </a:p>
        </p:txBody>
      </p:sp>
      <p:sp>
        <p:nvSpPr>
          <p:cNvPr id="3" name="Content Placeholder 2"/>
          <p:cNvSpPr>
            <a:spLocks noGrp="1"/>
          </p:cNvSpPr>
          <p:nvPr>
            <p:ph idx="1"/>
          </p:nvPr>
        </p:nvSpPr>
        <p:spPr>
          <a:xfrm>
            <a:off x="-1" y="804943"/>
            <a:ext cx="11478639" cy="5891135"/>
          </a:xfrm>
        </p:spPr>
        <p:txBody>
          <a:bodyPr/>
          <a:lstStyle/>
          <a:p>
            <a:pPr marL="0" indent="0">
              <a:buNone/>
            </a:pPr>
            <a:r>
              <a:rPr lang="en-US" sz="2000" b="1" dirty="0">
                <a:solidFill>
                  <a:srgbClr val="7030A0"/>
                </a:solidFill>
                <a:latin typeface="Calibri" panose="020F0502020204030204" pitchFamily="34" charset="0"/>
                <a:cs typeface="Calibri" panose="020F0502020204030204" pitchFamily="34" charset="0"/>
              </a:rPr>
              <a:t>Arterial Supply to the Conducting System</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sinuatrial node is usually supplied by the </a:t>
            </a:r>
            <a:r>
              <a:rPr lang="en-US" sz="2400" b="1" dirty="0">
                <a:solidFill>
                  <a:srgbClr val="C00000"/>
                </a:solidFill>
                <a:latin typeface="Calibri" panose="020F0502020204030204" pitchFamily="34" charset="0"/>
                <a:cs typeface="Calibri" panose="020F0502020204030204" pitchFamily="34" charset="0"/>
              </a:rPr>
              <a:t>right but sometimes by the left coronary artery. </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atrioventricular node and the atrioventricular bundle are supplied by the </a:t>
            </a:r>
            <a:r>
              <a:rPr lang="en-US" sz="2400" b="1" dirty="0">
                <a:solidFill>
                  <a:srgbClr val="C00000"/>
                </a:solidFill>
                <a:latin typeface="Calibri" panose="020F0502020204030204" pitchFamily="34" charset="0"/>
                <a:cs typeface="Calibri" panose="020F0502020204030204" pitchFamily="34" charset="0"/>
              </a:rPr>
              <a:t>right coronary artery.</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RBB of the atrioventricular bundle is supplied by the </a:t>
            </a:r>
            <a:r>
              <a:rPr lang="en-US" sz="2400" b="1" dirty="0">
                <a:solidFill>
                  <a:srgbClr val="C00000"/>
                </a:solidFill>
                <a:latin typeface="Calibri" panose="020F0502020204030204" pitchFamily="34" charset="0"/>
                <a:cs typeface="Calibri" panose="020F0502020204030204" pitchFamily="34" charset="0"/>
              </a:rPr>
              <a:t>left coronary artery.</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LBB is supplied by the </a:t>
            </a:r>
            <a:r>
              <a:rPr lang="en-US" sz="2400" b="1" dirty="0">
                <a:solidFill>
                  <a:srgbClr val="C00000"/>
                </a:solidFill>
                <a:latin typeface="Calibri" panose="020F0502020204030204" pitchFamily="34" charset="0"/>
                <a:cs typeface="Calibri" panose="020F0502020204030204" pitchFamily="34" charset="0"/>
              </a:rPr>
              <a:t>right and left coronary arteries.</a:t>
            </a:r>
          </a:p>
        </p:txBody>
      </p:sp>
    </p:spTree>
    <p:extLst>
      <p:ext uri="{BB962C8B-B14F-4D97-AF65-F5344CB8AC3E}">
        <p14:creationId xmlns:p14="http://schemas.microsoft.com/office/powerpoint/2010/main" val="216343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6231" y="156238"/>
            <a:ext cx="9484583" cy="878932"/>
          </a:xfrm>
        </p:spPr>
        <p:txBody>
          <a:bodyPr>
            <a:normAutofit fontScale="90000"/>
          </a:bodyPr>
          <a:lstStyle/>
          <a:p>
            <a:r>
              <a:rPr lang="en-US" dirty="0">
                <a:solidFill>
                  <a:srgbClr val="7030A0"/>
                </a:solidFill>
              </a:rPr>
              <a:t>VENOUS DRAINAGE OF THE HEART</a:t>
            </a:r>
            <a:br>
              <a:rPr lang="en-US" dirty="0"/>
            </a:br>
            <a:endParaRPr lang="en-US" dirty="0"/>
          </a:p>
        </p:txBody>
      </p:sp>
      <p:sp>
        <p:nvSpPr>
          <p:cNvPr id="3" name="Content Placeholder 2"/>
          <p:cNvSpPr>
            <a:spLocks noGrp="1"/>
          </p:cNvSpPr>
          <p:nvPr>
            <p:ph idx="1"/>
          </p:nvPr>
        </p:nvSpPr>
        <p:spPr>
          <a:xfrm>
            <a:off x="56231" y="1035170"/>
            <a:ext cx="11503165" cy="5666591"/>
          </a:xfrm>
        </p:spPr>
        <p:txBody>
          <a:bodyPr>
            <a:normAutofit/>
          </a:bodyPr>
          <a:lstStyle/>
          <a:p>
            <a:pPr>
              <a:lnSpc>
                <a:spcPct val="150000"/>
              </a:lnSpc>
            </a:pPr>
            <a:r>
              <a:rPr lang="en-US" sz="2000" dirty="0"/>
              <a:t>Most blood from the heart wall drains into the </a:t>
            </a:r>
            <a:r>
              <a:rPr lang="en-US" sz="2000" b="1" dirty="0">
                <a:solidFill>
                  <a:srgbClr val="0070C0"/>
                </a:solidFill>
              </a:rPr>
              <a:t>right atrium through the coronary sinus</a:t>
            </a:r>
            <a:r>
              <a:rPr lang="en-US" sz="2000" dirty="0"/>
              <a:t>, which lies in the posterior part of the atrioventricular groove and is a continuation of the </a:t>
            </a:r>
            <a:r>
              <a:rPr lang="en-US" sz="2000" b="1" dirty="0"/>
              <a:t>great cardiac vein.</a:t>
            </a:r>
          </a:p>
          <a:p>
            <a:pPr>
              <a:lnSpc>
                <a:spcPct val="150000"/>
              </a:lnSpc>
            </a:pPr>
            <a:r>
              <a:rPr lang="en-US" sz="2000" b="1" dirty="0"/>
              <a:t> </a:t>
            </a:r>
            <a:r>
              <a:rPr lang="en-US" sz="2000" dirty="0"/>
              <a:t>It opens into the right atrium to the left of the inferior vena cava. </a:t>
            </a:r>
          </a:p>
          <a:p>
            <a:pPr>
              <a:lnSpc>
                <a:spcPct val="150000"/>
              </a:lnSpc>
            </a:pPr>
            <a:r>
              <a:rPr lang="en-US" sz="2000" dirty="0">
                <a:solidFill>
                  <a:srgbClr val="0070C0"/>
                </a:solidFill>
              </a:rPr>
              <a:t>The </a:t>
            </a:r>
            <a:r>
              <a:rPr lang="en-US" sz="2000" b="1" dirty="0">
                <a:solidFill>
                  <a:srgbClr val="0070C0"/>
                </a:solidFill>
              </a:rPr>
              <a:t>small </a:t>
            </a:r>
            <a:r>
              <a:rPr lang="en-US" sz="2000" dirty="0">
                <a:solidFill>
                  <a:srgbClr val="0070C0"/>
                </a:solidFill>
              </a:rPr>
              <a:t>and </a:t>
            </a:r>
            <a:r>
              <a:rPr lang="en-US" sz="2000" b="1" dirty="0">
                <a:solidFill>
                  <a:srgbClr val="0070C0"/>
                </a:solidFill>
              </a:rPr>
              <a:t>middle cardiac veins </a:t>
            </a:r>
            <a:r>
              <a:rPr lang="en-US" sz="2000" dirty="0"/>
              <a:t>are tributaries of the </a:t>
            </a:r>
            <a:r>
              <a:rPr lang="en-US" sz="2000" b="1" dirty="0">
                <a:solidFill>
                  <a:srgbClr val="00B050"/>
                </a:solidFill>
              </a:rPr>
              <a:t>coronary sinus.</a:t>
            </a:r>
          </a:p>
          <a:p>
            <a:pPr>
              <a:lnSpc>
                <a:spcPct val="150000"/>
              </a:lnSpc>
            </a:pPr>
            <a:r>
              <a:rPr lang="en-US" sz="2000" dirty="0"/>
              <a:t>The remainder of the blood is returned to the right atrium by the </a:t>
            </a:r>
            <a:r>
              <a:rPr lang="en-US" sz="2000" b="1" dirty="0">
                <a:solidFill>
                  <a:srgbClr val="0070C0"/>
                </a:solidFill>
              </a:rPr>
              <a:t>anterior cardiac vein </a:t>
            </a:r>
            <a:r>
              <a:rPr lang="en-US" sz="2000" dirty="0"/>
              <a:t>and by small veins that open directly into the heart chambers.</a:t>
            </a:r>
          </a:p>
        </p:txBody>
      </p:sp>
    </p:spTree>
    <p:extLst>
      <p:ext uri="{BB962C8B-B14F-4D97-AF65-F5344CB8AC3E}">
        <p14:creationId xmlns:p14="http://schemas.microsoft.com/office/powerpoint/2010/main" val="1854500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E068-EB89-1F84-81AA-189D5D4EB936}"/>
              </a:ext>
            </a:extLst>
          </p:cNvPr>
          <p:cNvSpPr>
            <a:spLocks noGrp="1"/>
          </p:cNvSpPr>
          <p:nvPr>
            <p:ph type="title"/>
          </p:nvPr>
        </p:nvSpPr>
        <p:spPr>
          <a:xfrm>
            <a:off x="211506" y="156238"/>
            <a:ext cx="9588101" cy="861679"/>
          </a:xfrm>
        </p:spPr>
        <p:txBody>
          <a:bodyPr/>
          <a:lstStyle/>
          <a:p>
            <a:r>
              <a:rPr lang="en-US" dirty="0">
                <a:solidFill>
                  <a:srgbClr val="7030A0"/>
                </a:solidFill>
              </a:rPr>
              <a:t>VENOUS DRAINAGE OF THE HEART</a:t>
            </a:r>
            <a:endParaRPr lang="en-PK" dirty="0"/>
          </a:p>
        </p:txBody>
      </p:sp>
      <p:sp>
        <p:nvSpPr>
          <p:cNvPr id="3" name="Content Placeholder 2">
            <a:extLst>
              <a:ext uri="{FF2B5EF4-FFF2-40B4-BE49-F238E27FC236}">
                <a16:creationId xmlns:a16="http://schemas.microsoft.com/office/drawing/2014/main" id="{F2C0142C-C955-C8AD-7C9A-EE779A02C4EC}"/>
              </a:ext>
            </a:extLst>
          </p:cNvPr>
          <p:cNvSpPr>
            <a:spLocks noGrp="1"/>
          </p:cNvSpPr>
          <p:nvPr>
            <p:ph idx="1"/>
          </p:nvPr>
        </p:nvSpPr>
        <p:spPr>
          <a:xfrm>
            <a:off x="211506" y="1328468"/>
            <a:ext cx="11382396" cy="5227607"/>
          </a:xfrm>
        </p:spPr>
        <p:txBody>
          <a:bodyPr/>
          <a:lstStyle/>
          <a:p>
            <a:r>
              <a:rPr lang="en-US" dirty="0"/>
              <a:t>The main tributaries of the coronary sinus are:</a:t>
            </a:r>
          </a:p>
          <a:p>
            <a:pPr lvl="1">
              <a:buClr>
                <a:srgbClr val="FF0000"/>
              </a:buClr>
              <a:buFont typeface="Wingdings" panose="05000000000000000000" pitchFamily="2" charset="2"/>
              <a:buChar char="v"/>
            </a:pPr>
            <a:r>
              <a:rPr lang="en-US" sz="2000" b="1" dirty="0">
                <a:solidFill>
                  <a:srgbClr val="C00000"/>
                </a:solidFill>
              </a:rPr>
              <a:t>Great cardiac vein (anterior interventricular vein): </a:t>
            </a:r>
            <a:r>
              <a:rPr lang="en-US" sz="2000" dirty="0"/>
              <a:t>originates at the apex of the heart and ascends in the anterior interventricular groove. It then curves to the left and continues onto the posterior surface of the heart. Here, it gradually enlarges </a:t>
            </a:r>
            <a:r>
              <a:rPr lang="en-US" sz="2000" b="1" dirty="0">
                <a:solidFill>
                  <a:srgbClr val="00B0F0"/>
                </a:solidFill>
              </a:rPr>
              <a:t>to form the coronary sinus.</a:t>
            </a:r>
          </a:p>
          <a:p>
            <a:pPr lvl="1">
              <a:buClr>
                <a:srgbClr val="FF0000"/>
              </a:buClr>
              <a:buFont typeface="Wingdings" panose="05000000000000000000" pitchFamily="2" charset="2"/>
              <a:buChar char="v"/>
            </a:pPr>
            <a:r>
              <a:rPr lang="en-US" sz="2000" b="1" dirty="0">
                <a:solidFill>
                  <a:srgbClr val="C00000"/>
                </a:solidFill>
              </a:rPr>
              <a:t>Small cardiac vein: </a:t>
            </a:r>
            <a:r>
              <a:rPr lang="en-US" sz="2000" dirty="0"/>
              <a:t> located on the anterior surface of the heart, in a groove between the right atrium and right ventricle. Travels within this groove onto the posterior surface of the heart, where it </a:t>
            </a:r>
            <a:r>
              <a:rPr lang="en-US" sz="2000" b="1" dirty="0"/>
              <a:t>empties into the </a:t>
            </a:r>
            <a:r>
              <a:rPr lang="en-US" sz="2000" b="1" dirty="0">
                <a:solidFill>
                  <a:srgbClr val="00B0F0"/>
                </a:solidFill>
              </a:rPr>
              <a:t>coronary sinus</a:t>
            </a:r>
            <a:r>
              <a:rPr lang="en-US" sz="2000" dirty="0">
                <a:solidFill>
                  <a:srgbClr val="00B0F0"/>
                </a:solidFill>
              </a:rPr>
              <a:t>.</a:t>
            </a:r>
          </a:p>
          <a:p>
            <a:pPr lvl="1">
              <a:buClr>
                <a:srgbClr val="FF0000"/>
              </a:buClr>
              <a:buFont typeface="Wingdings" panose="05000000000000000000" pitchFamily="2" charset="2"/>
              <a:buChar char="v"/>
            </a:pPr>
            <a:r>
              <a:rPr lang="en-US" sz="2000" b="1" dirty="0">
                <a:solidFill>
                  <a:srgbClr val="C00000"/>
                </a:solidFill>
              </a:rPr>
              <a:t>Middle cardiac vein (posterior interventricular vein):</a:t>
            </a:r>
            <a:r>
              <a:rPr lang="en-US" sz="2000" dirty="0"/>
              <a:t> begins at the apex of the heart and ascends in the posterior interventricular groove to </a:t>
            </a:r>
            <a:r>
              <a:rPr lang="en-US" sz="2000" b="1" dirty="0"/>
              <a:t>empty into the </a:t>
            </a:r>
            <a:r>
              <a:rPr lang="en-US" sz="2000" b="1" dirty="0">
                <a:solidFill>
                  <a:srgbClr val="00B0F0"/>
                </a:solidFill>
              </a:rPr>
              <a:t>coronary sinus.</a:t>
            </a:r>
          </a:p>
          <a:p>
            <a:pPr lvl="1">
              <a:buClr>
                <a:srgbClr val="FF0000"/>
              </a:buClr>
              <a:buFont typeface="Wingdings" panose="05000000000000000000" pitchFamily="2" charset="2"/>
              <a:buChar char="v"/>
            </a:pPr>
            <a:r>
              <a:rPr lang="en-US" sz="2000" b="1" dirty="0">
                <a:solidFill>
                  <a:srgbClr val="C00000"/>
                </a:solidFill>
              </a:rPr>
              <a:t>Posterior cardiac vein: </a:t>
            </a:r>
            <a:r>
              <a:rPr lang="en-US" sz="2000" dirty="0"/>
              <a:t> located on the posterior surface of the left ventricle. It lies to the left of the middle cardiac vein and </a:t>
            </a:r>
            <a:r>
              <a:rPr lang="en-US" sz="2000" b="1" dirty="0"/>
              <a:t>empties into the </a:t>
            </a:r>
            <a:r>
              <a:rPr lang="en-US" sz="2000" b="1" dirty="0">
                <a:solidFill>
                  <a:srgbClr val="00B0F0"/>
                </a:solidFill>
              </a:rPr>
              <a:t>coronary sinus.</a:t>
            </a:r>
            <a:endParaRPr lang="en-PK" sz="2000" b="1" dirty="0">
              <a:solidFill>
                <a:srgbClr val="00B0F0"/>
              </a:solidFill>
            </a:endParaRPr>
          </a:p>
        </p:txBody>
      </p:sp>
    </p:spTree>
    <p:extLst>
      <p:ext uri="{BB962C8B-B14F-4D97-AF65-F5344CB8AC3E}">
        <p14:creationId xmlns:p14="http://schemas.microsoft.com/office/powerpoint/2010/main" val="3343947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EC0C6A-00F0-E68E-055D-44671A0B6E9D}"/>
              </a:ext>
            </a:extLst>
          </p:cNvPr>
          <p:cNvPicPr>
            <a:picLocks noChangeAspect="1"/>
          </p:cNvPicPr>
          <p:nvPr/>
        </p:nvPicPr>
        <p:blipFill rotWithShape="1">
          <a:blip r:embed="rId2"/>
          <a:srcRect r="343" b="8962"/>
          <a:stretch/>
        </p:blipFill>
        <p:spPr>
          <a:xfrm>
            <a:off x="1428750" y="838200"/>
            <a:ext cx="9302510" cy="4717211"/>
          </a:xfrm>
          <a:prstGeom prst="rect">
            <a:avLst/>
          </a:prstGeom>
        </p:spPr>
      </p:pic>
    </p:spTree>
    <p:extLst>
      <p:ext uri="{BB962C8B-B14F-4D97-AF65-F5344CB8AC3E}">
        <p14:creationId xmlns:p14="http://schemas.microsoft.com/office/powerpoint/2010/main" val="176613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DC708-E123-7F53-C778-BA210016B65C}"/>
              </a:ext>
            </a:extLst>
          </p:cNvPr>
          <p:cNvPicPr>
            <a:picLocks noChangeAspect="1"/>
          </p:cNvPicPr>
          <p:nvPr/>
        </p:nvPicPr>
        <p:blipFill rotWithShape="1">
          <a:blip r:embed="rId2"/>
          <a:srcRect r="798" b="6362"/>
          <a:stretch/>
        </p:blipFill>
        <p:spPr>
          <a:xfrm>
            <a:off x="1771650" y="142875"/>
            <a:ext cx="8580048" cy="6154408"/>
          </a:xfrm>
          <a:prstGeom prst="rect">
            <a:avLst/>
          </a:prstGeom>
        </p:spPr>
      </p:pic>
    </p:spTree>
    <p:extLst>
      <p:ext uri="{BB962C8B-B14F-4D97-AF65-F5344CB8AC3E}">
        <p14:creationId xmlns:p14="http://schemas.microsoft.com/office/powerpoint/2010/main" val="3576135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555043" cy="794479"/>
          </a:xfrm>
        </p:spPr>
        <p:txBody>
          <a:bodyPr>
            <a:normAutofit fontScale="90000"/>
          </a:bodyPr>
          <a:lstStyle/>
          <a:p>
            <a:r>
              <a:rPr lang="en-US" sz="4400" dirty="0">
                <a:solidFill>
                  <a:srgbClr val="7030A0"/>
                </a:solidFill>
              </a:rPr>
              <a:t>NERVE SUPPLY OF THE HEART</a:t>
            </a:r>
            <a:br>
              <a:rPr lang="en-US" dirty="0"/>
            </a:br>
            <a:endParaRPr lang="en-US" dirty="0"/>
          </a:p>
        </p:txBody>
      </p:sp>
      <p:sp>
        <p:nvSpPr>
          <p:cNvPr id="3" name="Content Placeholder 2"/>
          <p:cNvSpPr>
            <a:spLocks noGrp="1"/>
          </p:cNvSpPr>
          <p:nvPr>
            <p:ph idx="1"/>
          </p:nvPr>
        </p:nvSpPr>
        <p:spPr>
          <a:xfrm>
            <a:off x="120770" y="974361"/>
            <a:ext cx="11938958" cy="5681271"/>
          </a:xfrm>
        </p:spPr>
        <p:txBody>
          <a:bodyPr>
            <a:normAutofit fontScale="92500" lnSpcReduction="10000"/>
          </a:bodyPr>
          <a:lstStyle/>
          <a:p>
            <a:pPr marL="0" indent="0">
              <a:lnSpc>
                <a:spcPct val="150000"/>
              </a:lnSpc>
              <a:buNone/>
            </a:pPr>
            <a:r>
              <a:rPr lang="en-US" sz="2800" b="1" dirty="0">
                <a:solidFill>
                  <a:srgbClr val="0070C0"/>
                </a:solidFill>
                <a:latin typeface="Calibri" panose="020F0502020204030204" pitchFamily="34" charset="0"/>
                <a:cs typeface="Calibri" panose="020F0502020204030204" pitchFamily="34" charset="0"/>
              </a:rPr>
              <a:t>Sympathetic and parasympathetic</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Fibers of the autonomic nervous system via the </a:t>
            </a:r>
            <a:r>
              <a:rPr lang="en-US" sz="2400" b="1" dirty="0">
                <a:solidFill>
                  <a:srgbClr val="0070C0"/>
                </a:solidFill>
                <a:latin typeface="Calibri" panose="020F0502020204030204" pitchFamily="34" charset="0"/>
                <a:cs typeface="Calibri" panose="020F0502020204030204" pitchFamily="34" charset="0"/>
              </a:rPr>
              <a:t>cardiac plexuses </a:t>
            </a:r>
            <a:r>
              <a:rPr lang="en-US" sz="2400" dirty="0">
                <a:solidFill>
                  <a:srgbClr val="0070C0"/>
                </a:solidFill>
                <a:latin typeface="Calibri" panose="020F0502020204030204" pitchFamily="34" charset="0"/>
                <a:cs typeface="Calibri" panose="020F0502020204030204" pitchFamily="34" charset="0"/>
              </a:rPr>
              <a:t>situated below the arch of the aorta.</a:t>
            </a:r>
          </a:p>
          <a:p>
            <a:pPr lvl="1">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Sympathetic supply </a:t>
            </a:r>
            <a:r>
              <a:rPr lang="en-US" sz="2400" dirty="0">
                <a:solidFill>
                  <a:schemeClr val="tx1"/>
                </a:solidFill>
                <a:latin typeface="Calibri" panose="020F0502020204030204" pitchFamily="34" charset="0"/>
                <a:cs typeface="Calibri" panose="020F0502020204030204" pitchFamily="34" charset="0"/>
              </a:rPr>
              <a:t>arises from the </a:t>
            </a:r>
            <a:r>
              <a:rPr lang="en-US" sz="2400" b="1" dirty="0">
                <a:solidFill>
                  <a:srgbClr val="00B050"/>
                </a:solidFill>
                <a:latin typeface="Calibri" panose="020F0502020204030204" pitchFamily="34" charset="0"/>
                <a:cs typeface="Calibri" panose="020F0502020204030204" pitchFamily="34" charset="0"/>
              </a:rPr>
              <a:t>cervical and upper thoracic portions of the sympathetic trunks.</a:t>
            </a:r>
          </a:p>
          <a:p>
            <a:pPr lvl="1">
              <a:lnSpc>
                <a:spcPct val="150000"/>
              </a:lnSpc>
              <a:buFont typeface="Wingdings" panose="05000000000000000000" pitchFamily="2" charset="2"/>
              <a:buChar char="Ø"/>
            </a:pPr>
            <a:r>
              <a:rPr lang="en-US" sz="2400" b="1" dirty="0">
                <a:solidFill>
                  <a:srgbClr val="0070C0"/>
                </a:solidFill>
                <a:latin typeface="Calibri" panose="020F0502020204030204" pitchFamily="34" charset="0"/>
                <a:cs typeface="Calibri" panose="020F0502020204030204" pitchFamily="34" charset="0"/>
              </a:rPr>
              <a:t>Parasympathetic supply </a:t>
            </a:r>
            <a:r>
              <a:rPr lang="en-US" sz="2400" dirty="0">
                <a:solidFill>
                  <a:schemeClr val="tx1"/>
                </a:solidFill>
                <a:latin typeface="Calibri" panose="020F0502020204030204" pitchFamily="34" charset="0"/>
                <a:cs typeface="Calibri" panose="020F0502020204030204" pitchFamily="34" charset="0"/>
              </a:rPr>
              <a:t>comes from the </a:t>
            </a:r>
            <a:r>
              <a:rPr lang="en-US" sz="2400" b="1" dirty="0" err="1">
                <a:solidFill>
                  <a:srgbClr val="00B050"/>
                </a:solidFill>
                <a:latin typeface="Calibri" panose="020F0502020204030204" pitchFamily="34" charset="0"/>
                <a:cs typeface="Calibri" panose="020F0502020204030204" pitchFamily="34" charset="0"/>
              </a:rPr>
              <a:t>vagus</a:t>
            </a:r>
            <a:r>
              <a:rPr lang="en-US" sz="2400" b="1" dirty="0">
                <a:solidFill>
                  <a:srgbClr val="00B050"/>
                </a:solidFill>
                <a:latin typeface="Calibri" panose="020F0502020204030204" pitchFamily="34" charset="0"/>
                <a:cs typeface="Calibri" panose="020F0502020204030204" pitchFamily="34" charset="0"/>
              </a:rPr>
              <a:t> nerves. </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b="1" dirty="0">
                <a:solidFill>
                  <a:srgbClr val="0070C0"/>
                </a:solidFill>
                <a:latin typeface="Calibri" panose="020F0502020204030204" pitchFamily="34" charset="0"/>
                <a:cs typeface="Calibri" panose="020F0502020204030204" pitchFamily="34" charset="0"/>
              </a:rPr>
              <a:t>postganglionic sympathetic fibers</a:t>
            </a:r>
            <a:r>
              <a:rPr lang="en-US" sz="2400" dirty="0">
                <a:latin typeface="Calibri" panose="020F0502020204030204" pitchFamily="34" charset="0"/>
                <a:cs typeface="Calibri" panose="020F0502020204030204" pitchFamily="34" charset="0"/>
              </a:rPr>
              <a:t> terminate on the </a:t>
            </a:r>
            <a:r>
              <a:rPr lang="en-US" sz="2400" dirty="0" err="1">
                <a:latin typeface="Calibri" panose="020F0502020204030204" pitchFamily="34" charset="0"/>
                <a:cs typeface="Calibri" panose="020F0502020204030204" pitchFamily="34" charset="0"/>
              </a:rPr>
              <a:t>sinuatrial</a:t>
            </a:r>
            <a:r>
              <a:rPr lang="en-US" sz="2400" dirty="0">
                <a:latin typeface="Calibri" panose="020F0502020204030204" pitchFamily="34" charset="0"/>
                <a:cs typeface="Calibri" panose="020F0502020204030204" pitchFamily="34" charset="0"/>
              </a:rPr>
              <a:t> and atrioventricular nodes, on cardiac muscle fibers, and on the coronary arteries.</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Activation of these nerves results in cardiac acceleration, increased force of contraction of the cardiac muscle, and dilatation of the coronary arteries.</a:t>
            </a:r>
          </a:p>
        </p:txBody>
      </p:sp>
    </p:spTree>
    <p:extLst>
      <p:ext uri="{BB962C8B-B14F-4D97-AF65-F5344CB8AC3E}">
        <p14:creationId xmlns:p14="http://schemas.microsoft.com/office/powerpoint/2010/main" val="293656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114925"/>
            <a:ext cx="8664315" cy="739514"/>
          </a:xfrm>
        </p:spPr>
        <p:txBody>
          <a:bodyPr/>
          <a:lstStyle/>
          <a:p>
            <a:r>
              <a:rPr lang="en-US" b="1" dirty="0">
                <a:solidFill>
                  <a:srgbClr val="00B0F0"/>
                </a:solidFill>
              </a:rPr>
              <a:t>PERICARDIUM</a:t>
            </a:r>
            <a:endParaRPr lang="en-US" dirty="0">
              <a:solidFill>
                <a:srgbClr val="00B0F0"/>
              </a:solidFill>
            </a:endParaRPr>
          </a:p>
        </p:txBody>
      </p:sp>
      <p:sp>
        <p:nvSpPr>
          <p:cNvPr id="3" name="Content Placeholder 2"/>
          <p:cNvSpPr>
            <a:spLocks noGrp="1"/>
          </p:cNvSpPr>
          <p:nvPr>
            <p:ph idx="1"/>
          </p:nvPr>
        </p:nvSpPr>
        <p:spPr>
          <a:xfrm>
            <a:off x="0" y="989351"/>
            <a:ext cx="11963400" cy="5868649"/>
          </a:xfrm>
        </p:spPr>
        <p:txBody>
          <a:bodyPr>
            <a:normAutofit lnSpcReduction="10000"/>
          </a:bodyPr>
          <a:lstStyle/>
          <a:p>
            <a:pPr>
              <a:buFont typeface="Wingdings" panose="05000000000000000000" pitchFamily="2" charset="2"/>
              <a:buChar char="v"/>
            </a:pPr>
            <a:r>
              <a:rPr lang="en-US" sz="3800" b="1" dirty="0">
                <a:solidFill>
                  <a:srgbClr val="7030A0"/>
                </a:solidFill>
              </a:rPr>
              <a:t>Serous Pericardium</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lines the fibrous pericardium, </a:t>
            </a:r>
            <a:r>
              <a:rPr lang="en-US" sz="2400" dirty="0">
                <a:solidFill>
                  <a:srgbClr val="0070C0"/>
                </a:solidFill>
                <a:latin typeface="Calibri" panose="020F0502020204030204" pitchFamily="34" charset="0"/>
                <a:cs typeface="Calibri" panose="020F0502020204030204" pitchFamily="34" charset="0"/>
              </a:rPr>
              <a:t>coats the heart </a:t>
            </a:r>
            <a:r>
              <a:rPr lang="en-US" sz="2400" dirty="0">
                <a:latin typeface="Calibri" panose="020F0502020204030204" pitchFamily="34" charset="0"/>
                <a:cs typeface="Calibri" panose="020F0502020204030204" pitchFamily="34" charset="0"/>
              </a:rPr>
              <a:t>and divided into </a:t>
            </a:r>
            <a:r>
              <a:rPr lang="en-US" sz="2400" dirty="0">
                <a:solidFill>
                  <a:srgbClr val="0070C0"/>
                </a:solidFill>
                <a:latin typeface="Calibri" panose="020F0502020204030204" pitchFamily="34" charset="0"/>
                <a:cs typeface="Calibri" panose="020F0502020204030204" pitchFamily="34" charset="0"/>
              </a:rPr>
              <a:t>parietal and visceral layers.</a:t>
            </a:r>
          </a:p>
          <a:p>
            <a:pPr lvl="2">
              <a:lnSpc>
                <a:spcPct val="150000"/>
              </a:lnSpc>
              <a:buFont typeface="Wingdings" panose="05000000000000000000" pitchFamily="2" charset="2"/>
              <a:buChar char="v"/>
            </a:pPr>
            <a:r>
              <a:rPr lang="en-US" sz="2200" b="1" dirty="0">
                <a:solidFill>
                  <a:srgbClr val="C00000"/>
                </a:solidFill>
                <a:latin typeface="Calibri" panose="020F0502020204030204" pitchFamily="34" charset="0"/>
                <a:cs typeface="Calibri" panose="020F0502020204030204" pitchFamily="34" charset="0"/>
              </a:rPr>
              <a:t>PARIETAL LAYER </a:t>
            </a:r>
            <a:r>
              <a:rPr lang="en-US" sz="2200" dirty="0">
                <a:latin typeface="Calibri" panose="020F0502020204030204" pitchFamily="34" charset="0"/>
                <a:cs typeface="Calibri" panose="020F0502020204030204" pitchFamily="34" charset="0"/>
              </a:rPr>
              <a:t>lines the fibrous pericardium and is reflected around the roots of the great vessels to become continuous with the visceral layer of serous pericardium that closely covers the heart. </a:t>
            </a:r>
          </a:p>
          <a:p>
            <a:pPr lvl="2">
              <a:lnSpc>
                <a:spcPct val="150000"/>
              </a:lnSpc>
              <a:buFont typeface="Wingdings" panose="05000000000000000000" pitchFamily="2" charset="2"/>
              <a:buChar char="v"/>
            </a:pPr>
            <a:r>
              <a:rPr lang="en-US" sz="2200" b="1" dirty="0">
                <a:solidFill>
                  <a:srgbClr val="C00000"/>
                </a:solidFill>
                <a:latin typeface="Calibri" panose="020F0502020204030204" pitchFamily="34" charset="0"/>
                <a:cs typeface="Calibri" panose="020F0502020204030204" pitchFamily="34" charset="0"/>
              </a:rPr>
              <a:t>VISCERAL LAYER </a:t>
            </a:r>
            <a:r>
              <a:rPr lang="en-US" sz="2200" dirty="0">
                <a:latin typeface="Calibri" panose="020F0502020204030204" pitchFamily="34" charset="0"/>
                <a:cs typeface="Calibri" panose="020F0502020204030204" pitchFamily="34" charset="0"/>
              </a:rPr>
              <a:t>is closely applied to the heart and is often called the </a:t>
            </a:r>
            <a:r>
              <a:rPr lang="en-US" sz="2200" b="1" dirty="0">
                <a:solidFill>
                  <a:srgbClr val="0070C0"/>
                </a:solidFill>
                <a:latin typeface="Calibri" panose="020F0502020204030204" pitchFamily="34" charset="0"/>
                <a:cs typeface="Calibri" panose="020F0502020204030204" pitchFamily="34" charset="0"/>
              </a:rPr>
              <a:t>epicardium. </a:t>
            </a:r>
          </a:p>
          <a:p>
            <a:pPr lvl="1">
              <a:lnSpc>
                <a:spcPct val="150000"/>
              </a:lnSpc>
              <a:buFont typeface="Wingdings" panose="05000000000000000000" pitchFamily="2" charset="2"/>
              <a:buChar char="Ø"/>
            </a:pPr>
            <a:r>
              <a:rPr lang="en-US" sz="2400" b="1" dirty="0">
                <a:solidFill>
                  <a:srgbClr val="002060"/>
                </a:solidFill>
                <a:latin typeface="Calibri" panose="020F0502020204030204" pitchFamily="34" charset="0"/>
                <a:cs typeface="Calibri" panose="020F0502020204030204" pitchFamily="34" charset="0"/>
              </a:rPr>
              <a:t>Pericardial cavity </a:t>
            </a:r>
            <a:r>
              <a:rPr lang="en-US" sz="2400" dirty="0">
                <a:solidFill>
                  <a:schemeClr val="tx1"/>
                </a:solidFill>
                <a:latin typeface="Calibri" panose="020F0502020204030204" pitchFamily="34" charset="0"/>
                <a:cs typeface="Calibri" panose="020F0502020204030204" pitchFamily="34" charset="0"/>
              </a:rPr>
              <a:t>is the </a:t>
            </a:r>
            <a:r>
              <a:rPr lang="en-US" sz="2400" dirty="0">
                <a:latin typeface="Calibri" panose="020F0502020204030204" pitchFamily="34" charset="0"/>
                <a:cs typeface="Calibri" panose="020F0502020204030204" pitchFamily="34" charset="0"/>
              </a:rPr>
              <a:t>slitlike space between the parietal and visceral layers. </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Normally, the cavity contains a small amount of </a:t>
            </a:r>
            <a:r>
              <a:rPr lang="en-US" sz="2400" dirty="0">
                <a:solidFill>
                  <a:srgbClr val="00B0F0"/>
                </a:solidFill>
                <a:latin typeface="Calibri" panose="020F0502020204030204" pitchFamily="34" charset="0"/>
                <a:cs typeface="Calibri" panose="020F0502020204030204" pitchFamily="34" charset="0"/>
              </a:rPr>
              <a:t>tissue fluid (about 50 mL), </a:t>
            </a:r>
            <a:r>
              <a:rPr lang="en-US" sz="2400" dirty="0">
                <a:latin typeface="Calibri" panose="020F0502020204030204" pitchFamily="34" charset="0"/>
                <a:cs typeface="Calibri" panose="020F0502020204030204" pitchFamily="34" charset="0"/>
              </a:rPr>
              <a:t>the </a:t>
            </a:r>
            <a:r>
              <a:rPr lang="en-US" sz="2400" b="1" dirty="0">
                <a:solidFill>
                  <a:srgbClr val="002060"/>
                </a:solidFill>
                <a:latin typeface="Calibri" panose="020F0502020204030204" pitchFamily="34" charset="0"/>
                <a:cs typeface="Calibri" panose="020F0502020204030204" pitchFamily="34" charset="0"/>
              </a:rPr>
              <a:t>Pericardial fluid, </a:t>
            </a:r>
            <a:r>
              <a:rPr lang="en-US" sz="2400" dirty="0">
                <a:latin typeface="Calibri" panose="020F0502020204030204" pitchFamily="34" charset="0"/>
                <a:cs typeface="Calibri" panose="020F0502020204030204" pitchFamily="34" charset="0"/>
              </a:rPr>
              <a:t>which acts as a </a:t>
            </a:r>
            <a:r>
              <a:rPr lang="en-US" sz="2400" dirty="0">
                <a:solidFill>
                  <a:srgbClr val="00B050"/>
                </a:solidFill>
                <a:latin typeface="Calibri" panose="020F0502020204030204" pitchFamily="34" charset="0"/>
                <a:cs typeface="Calibri" panose="020F0502020204030204" pitchFamily="34" charset="0"/>
              </a:rPr>
              <a:t>lubricant</a:t>
            </a:r>
            <a:r>
              <a:rPr lang="en-US" sz="2400" dirty="0">
                <a:latin typeface="Calibri" panose="020F0502020204030204" pitchFamily="34" charset="0"/>
                <a:cs typeface="Calibri" panose="020F0502020204030204" pitchFamily="34" charset="0"/>
              </a:rPr>
              <a:t> to </a:t>
            </a:r>
            <a:r>
              <a:rPr lang="en-US" sz="2800" dirty="0">
                <a:latin typeface="Calibri" panose="020F0502020204030204" pitchFamily="34" charset="0"/>
                <a:cs typeface="Calibri" panose="020F0502020204030204" pitchFamily="34" charset="0"/>
              </a:rPr>
              <a:t>facilitate movements of the heart.</a:t>
            </a:r>
          </a:p>
        </p:txBody>
      </p:sp>
    </p:spTree>
    <p:extLst>
      <p:ext uri="{BB962C8B-B14F-4D97-AF65-F5344CB8AC3E}">
        <p14:creationId xmlns:p14="http://schemas.microsoft.com/office/powerpoint/2010/main" val="4094183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643FEC-2EF2-703D-A686-A17E5B3E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650" y="1846548"/>
            <a:ext cx="5909715" cy="3321800"/>
          </a:xfrm>
          <a:prstGeom prst="rect">
            <a:avLst/>
          </a:prstGeom>
        </p:spPr>
      </p:pic>
    </p:spTree>
    <p:extLst>
      <p:ext uri="{BB962C8B-B14F-4D97-AF65-F5344CB8AC3E}">
        <p14:creationId xmlns:p14="http://schemas.microsoft.com/office/powerpoint/2010/main" val="2660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38780" y="1118202"/>
            <a:ext cx="5129671" cy="5165889"/>
          </a:xfrm>
          <a:prstGeom prst="rect">
            <a:avLst/>
          </a:prstGeom>
        </p:spPr>
      </p:pic>
      <p:pic>
        <p:nvPicPr>
          <p:cNvPr id="6" name="Picture 5">
            <a:extLst>
              <a:ext uri="{FF2B5EF4-FFF2-40B4-BE49-F238E27FC236}">
                <a16:creationId xmlns:a16="http://schemas.microsoft.com/office/drawing/2014/main" id="{CB1131D6-C86E-2B47-D393-14BB41CC1204}"/>
              </a:ext>
            </a:extLst>
          </p:cNvPr>
          <p:cNvPicPr>
            <a:picLocks noChangeAspect="1"/>
          </p:cNvPicPr>
          <p:nvPr/>
        </p:nvPicPr>
        <p:blipFill>
          <a:blip r:embed="rId3"/>
          <a:stretch>
            <a:fillRect/>
          </a:stretch>
        </p:blipFill>
        <p:spPr>
          <a:xfrm>
            <a:off x="5368451" y="1976435"/>
            <a:ext cx="6823549" cy="3216665"/>
          </a:xfrm>
          <a:prstGeom prst="rect">
            <a:avLst/>
          </a:prstGeom>
        </p:spPr>
      </p:pic>
    </p:spTree>
    <p:extLst>
      <p:ext uri="{BB962C8B-B14F-4D97-AF65-F5344CB8AC3E}">
        <p14:creationId xmlns:p14="http://schemas.microsoft.com/office/powerpoint/2010/main" val="93468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689548"/>
          </a:xfrm>
        </p:spPr>
        <p:txBody>
          <a:bodyPr/>
          <a:lstStyle/>
          <a:p>
            <a:r>
              <a:rPr lang="en-US" b="1" dirty="0">
                <a:solidFill>
                  <a:srgbClr val="00B0F0"/>
                </a:solidFill>
              </a:rPr>
              <a:t>PERICARDIUM</a:t>
            </a:r>
            <a:endParaRPr lang="en-US" dirty="0">
              <a:solidFill>
                <a:srgbClr val="00B0F0"/>
              </a:solidFill>
            </a:endParaRPr>
          </a:p>
        </p:txBody>
      </p:sp>
      <p:sp>
        <p:nvSpPr>
          <p:cNvPr id="3" name="Content Placeholder 2"/>
          <p:cNvSpPr>
            <a:spLocks noGrp="1"/>
          </p:cNvSpPr>
          <p:nvPr>
            <p:ph idx="1"/>
          </p:nvPr>
        </p:nvSpPr>
        <p:spPr>
          <a:xfrm>
            <a:off x="0" y="959371"/>
            <a:ext cx="11766884" cy="5741232"/>
          </a:xfrm>
        </p:spPr>
        <p:txBody>
          <a:bodyPr>
            <a:normAutofit/>
          </a:bodyPr>
          <a:lstStyle/>
          <a:p>
            <a:pPr>
              <a:lnSpc>
                <a:spcPct val="150000"/>
              </a:lnSpc>
              <a:buFont typeface="Wingdings" panose="05000000000000000000" pitchFamily="2" charset="2"/>
              <a:buChar char="v"/>
            </a:pPr>
            <a:r>
              <a:rPr lang="en-US" sz="3500" b="1" dirty="0">
                <a:solidFill>
                  <a:srgbClr val="7030A0"/>
                </a:solidFill>
                <a:latin typeface="Calibri" panose="020F0502020204030204" pitchFamily="34" charset="0"/>
                <a:cs typeface="Calibri" panose="020F0502020204030204" pitchFamily="34" charset="0"/>
              </a:rPr>
              <a:t>Pericardial Sinuses</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On the posterior surface of the heart, the reflection of the </a:t>
            </a:r>
            <a:r>
              <a:rPr lang="en-US" sz="2400" b="1" dirty="0">
                <a:latin typeface="Calibri" panose="020F0502020204030204" pitchFamily="34" charset="0"/>
                <a:cs typeface="Calibri" panose="020F0502020204030204" pitchFamily="34" charset="0"/>
              </a:rPr>
              <a:t>serous pericardium </a:t>
            </a:r>
            <a:r>
              <a:rPr lang="en-US" sz="2400" dirty="0">
                <a:latin typeface="Calibri" panose="020F0502020204030204" pitchFamily="34" charset="0"/>
                <a:cs typeface="Calibri" panose="020F0502020204030204" pitchFamily="34" charset="0"/>
              </a:rPr>
              <a:t>around the large veins forms a recess called the </a:t>
            </a:r>
            <a:r>
              <a:rPr lang="en-US" sz="2400" b="1" i="1" dirty="0">
                <a:solidFill>
                  <a:srgbClr val="FF0000"/>
                </a:solidFill>
                <a:latin typeface="Calibri" panose="020F0502020204030204" pitchFamily="34" charset="0"/>
                <a:cs typeface="Calibri" panose="020F0502020204030204" pitchFamily="34" charset="0"/>
              </a:rPr>
              <a:t>Oblique sinus.</a:t>
            </a:r>
            <a:endParaRPr lang="en-US" sz="2400" i="1" dirty="0">
              <a:solidFill>
                <a:srgbClr val="FF0000"/>
              </a:solidFill>
              <a:latin typeface="Calibri" panose="020F0502020204030204" pitchFamily="34" charset="0"/>
              <a:cs typeface="Calibri" panose="020F0502020204030204" pitchFamily="34" charset="0"/>
            </a:endParaRP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Also on the posterior surface of the heart is the </a:t>
            </a:r>
            <a:r>
              <a:rPr lang="en-US" sz="2400" b="1" i="1" dirty="0">
                <a:solidFill>
                  <a:srgbClr val="FF0000"/>
                </a:solidFill>
                <a:latin typeface="Calibri" panose="020F0502020204030204" pitchFamily="34" charset="0"/>
                <a:cs typeface="Calibri" panose="020F0502020204030204" pitchFamily="34" charset="0"/>
              </a:rPr>
              <a:t>Transverse sinus, </a:t>
            </a:r>
            <a:r>
              <a:rPr lang="en-US" sz="2400" dirty="0">
                <a:latin typeface="Calibri" panose="020F0502020204030204" pitchFamily="34" charset="0"/>
                <a:cs typeface="Calibri" panose="020F0502020204030204" pitchFamily="34" charset="0"/>
              </a:rPr>
              <a:t>which is a short passage that lies between the reflection of serous pericardium around the aorta and pulmonary trunk and the reflection around the large veins.</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 </a:t>
            </a:r>
            <a:r>
              <a:rPr lang="en-US" sz="2400" i="1" dirty="0">
                <a:solidFill>
                  <a:srgbClr val="0070C0"/>
                </a:solidFill>
                <a:latin typeface="Calibri" panose="020F0502020204030204" pitchFamily="34" charset="0"/>
                <a:cs typeface="Calibri" panose="020F0502020204030204" pitchFamily="34" charset="0"/>
              </a:rPr>
              <a:t>Pericardial sinuses </a:t>
            </a:r>
            <a:r>
              <a:rPr lang="en-US" sz="2400" dirty="0">
                <a:latin typeface="Calibri" panose="020F0502020204030204" pitchFamily="34" charset="0"/>
                <a:cs typeface="Calibri" panose="020F0502020204030204" pitchFamily="34" charset="0"/>
              </a:rPr>
              <a:t>form as a result of the way the heart bends during development </a:t>
            </a:r>
          </a:p>
          <a:p>
            <a:pPr lvl="1">
              <a:lnSpc>
                <a:spcPct val="150000"/>
              </a:lnSpc>
              <a:buFont typeface="Wingdings" panose="05000000000000000000" pitchFamily="2" charset="2"/>
              <a:buChar char="Ø"/>
            </a:pPr>
            <a:r>
              <a:rPr lang="en-US" sz="2400" dirty="0">
                <a:latin typeface="Calibri" panose="020F0502020204030204" pitchFamily="34" charset="0"/>
                <a:cs typeface="Calibri" panose="020F0502020204030204" pitchFamily="34" charset="0"/>
              </a:rPr>
              <a:t> They have no clinical significance.</a:t>
            </a:r>
          </a:p>
        </p:txBody>
      </p:sp>
    </p:spTree>
    <p:extLst>
      <p:ext uri="{BB962C8B-B14F-4D97-AF65-F5344CB8AC3E}">
        <p14:creationId xmlns:p14="http://schemas.microsoft.com/office/powerpoint/2010/main" val="325057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1835150"/>
            <a:ext cx="5795963" cy="4351338"/>
          </a:xfrm>
          <a:prstGeom prst="rect">
            <a:avLst/>
          </a:prstGeom>
        </p:spPr>
      </p:pic>
      <p:pic>
        <p:nvPicPr>
          <p:cNvPr id="5" name="Picture 4"/>
          <p:cNvPicPr>
            <a:picLocks noChangeAspect="1"/>
          </p:cNvPicPr>
          <p:nvPr/>
        </p:nvPicPr>
        <p:blipFill>
          <a:blip r:embed="rId3"/>
          <a:stretch>
            <a:fillRect/>
          </a:stretch>
        </p:blipFill>
        <p:spPr>
          <a:xfrm>
            <a:off x="6620265" y="1394055"/>
            <a:ext cx="5233362" cy="5233362"/>
          </a:xfrm>
          <a:prstGeom prst="rect">
            <a:avLst/>
          </a:prstGeom>
        </p:spPr>
      </p:pic>
    </p:spTree>
    <p:extLst>
      <p:ext uri="{BB962C8B-B14F-4D97-AF65-F5344CB8AC3E}">
        <p14:creationId xmlns:p14="http://schemas.microsoft.com/office/powerpoint/2010/main" val="21137445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5755</TotalTime>
  <Words>2961</Words>
  <Application>Microsoft Office PowerPoint</Application>
  <PresentationFormat>Widescreen</PresentationFormat>
  <Paragraphs>181</Paragraphs>
  <Slides>60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acumin-pro</vt:lpstr>
      <vt:lpstr>Arial</vt:lpstr>
      <vt:lpstr>Calibri</vt:lpstr>
      <vt:lpstr>Trebuchet MS</vt:lpstr>
      <vt:lpstr>Wingdings</vt:lpstr>
      <vt:lpstr>Wingdings 3</vt:lpstr>
      <vt:lpstr>Facet</vt:lpstr>
      <vt:lpstr>The Heart</vt:lpstr>
      <vt:lpstr>PERICARDIUM </vt:lpstr>
      <vt:lpstr>PowerPoint Presentation</vt:lpstr>
      <vt:lpstr>PERICARDIUM</vt:lpstr>
      <vt:lpstr>PowerPoint Presentation</vt:lpstr>
      <vt:lpstr>PERICARDIUM</vt:lpstr>
      <vt:lpstr>PowerPoint Presentation</vt:lpstr>
      <vt:lpstr>PERICARDIUM</vt:lpstr>
      <vt:lpstr>PowerPoint Presentation</vt:lpstr>
      <vt:lpstr>PERICARDIUM</vt:lpstr>
      <vt:lpstr>HEART </vt:lpstr>
      <vt:lpstr>SURFACES OF THE HEART </vt:lpstr>
      <vt:lpstr>PowerPoint Presentation</vt:lpstr>
      <vt:lpstr>PowerPoint Presentation</vt:lpstr>
      <vt:lpstr>SURFACES OF THE HEART</vt:lpstr>
      <vt:lpstr>PowerPoint Presentation</vt:lpstr>
      <vt:lpstr>BORDERS OF THE HEART </vt:lpstr>
      <vt:lpstr>PowerPoint Presentation</vt:lpstr>
      <vt:lpstr>SULCI OF THE HEART</vt:lpstr>
      <vt:lpstr>PowerPoint Presentation</vt:lpstr>
      <vt:lpstr>ANATOMICAL RELATIONS</vt:lpstr>
      <vt:lpstr>CHAMBERS OF THE HEART </vt:lpstr>
      <vt:lpstr>PowerPoint Presentation</vt:lpstr>
      <vt:lpstr>RIGHT ATRIUM </vt:lpstr>
      <vt:lpstr>PowerPoint Presentation</vt:lpstr>
      <vt:lpstr>PowerPoint Presentation</vt:lpstr>
      <vt:lpstr>RIGHT ATRIUM</vt:lpstr>
      <vt:lpstr>RIGHT ATRIUM</vt:lpstr>
      <vt:lpstr>RIGHT ATRIUM</vt:lpstr>
      <vt:lpstr>PowerPoint Presentation</vt:lpstr>
      <vt:lpstr>RIGHT ATRIUM</vt:lpstr>
      <vt:lpstr>Right Ventricle </vt:lpstr>
      <vt:lpstr>Right Ventricle</vt:lpstr>
      <vt:lpstr>PowerPoint Presentation</vt:lpstr>
      <vt:lpstr>PowerPoint Presentation</vt:lpstr>
      <vt:lpstr>Right Ventricle</vt:lpstr>
      <vt:lpstr>PowerPoint Presentation</vt:lpstr>
      <vt:lpstr>Right Ventricle</vt:lpstr>
      <vt:lpstr>PowerPoint Presentation</vt:lpstr>
      <vt:lpstr>LEFT ATRIUM </vt:lpstr>
      <vt:lpstr>LEFT VENTRICLE </vt:lpstr>
      <vt:lpstr>LEFT VENTRICLE</vt:lpstr>
      <vt:lpstr>CONDUCTING SYSTEM OF THE HEART</vt:lpstr>
      <vt:lpstr>CONDUCTING SYSTEM OF THE HEART</vt:lpstr>
      <vt:lpstr>PowerPoint Presentation</vt:lpstr>
      <vt:lpstr>PowerPoint Presentation</vt:lpstr>
      <vt:lpstr>PowerPoint Presentation</vt:lpstr>
      <vt:lpstr>THE ARTERIAL SUPPLY OF THE HEART</vt:lpstr>
      <vt:lpstr>PowerPoint Presentation</vt:lpstr>
      <vt:lpstr>PowerPoint Presentation</vt:lpstr>
      <vt:lpstr>PowerPoint Presentation</vt:lpstr>
      <vt:lpstr>THE ARTERIAL SUPPLY OF THE HEART</vt:lpstr>
      <vt:lpstr>THE ARTERIAL SUPPLY OF THE HEART</vt:lpstr>
      <vt:lpstr>THE ARTERIAL SUPPLY OF THE HEART</vt:lpstr>
      <vt:lpstr>VENOUS DRAINAGE OF THE HEART </vt:lpstr>
      <vt:lpstr>VENOUS DRAINAGE OF THE HEART</vt:lpstr>
      <vt:lpstr>PowerPoint Presentation</vt:lpstr>
      <vt:lpstr>PowerPoint Presentation</vt:lpstr>
      <vt:lpstr>NERVE SUPPLY OF THE HEART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Aizaz Khan</cp:lastModifiedBy>
  <cp:revision>79</cp:revision>
  <dcterms:created xsi:type="dcterms:W3CDTF">2019-12-04T06:07:10Z</dcterms:created>
  <dcterms:modified xsi:type="dcterms:W3CDTF">2023-04-10T15:44:33Z</dcterms:modified>
</cp:coreProperties>
</file>